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341" r:id="rId3"/>
    <p:sldId id="342" r:id="rId4"/>
    <p:sldId id="367" r:id="rId5"/>
    <p:sldId id="346" r:id="rId6"/>
    <p:sldId id="361" r:id="rId7"/>
    <p:sldId id="422" r:id="rId8"/>
    <p:sldId id="355" r:id="rId9"/>
    <p:sldId id="356" r:id="rId10"/>
    <p:sldId id="423" r:id="rId11"/>
    <p:sldId id="357" r:id="rId12"/>
    <p:sldId id="358" r:id="rId13"/>
    <p:sldId id="360" r:id="rId14"/>
    <p:sldId id="323" r:id="rId15"/>
    <p:sldId id="402" r:id="rId16"/>
    <p:sldId id="421" r:id="rId17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88" autoAdjust="0"/>
    <p:restoredTop sz="94703" autoAdjust="0"/>
  </p:normalViewPr>
  <p:slideViewPr>
    <p:cSldViewPr>
      <p:cViewPr>
        <p:scale>
          <a:sx n="80" d="100"/>
          <a:sy n="80" d="100"/>
        </p:scale>
        <p:origin x="-1608" y="7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52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51628-D87B-43D3-AF97-0B281189F485}" type="datetimeFigureOut">
              <a:rPr lang="ru-RU" smtClean="0"/>
              <a:pPr/>
              <a:t>27.10.2019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40EA-C5A1-44AA-8563-E0A98005E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00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C057-F179-4A91-8431-8DB2935F5B27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8B00-2E08-452F-92ED-5AD04F0EF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3840-862E-4820-96EC-61F6BAE482E5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A6C5-EED1-4BE8-A7F1-8B46533A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2DEB-AAA5-4E57-AE9C-C8FD0004A11D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8716-5934-4704-8D18-330DA6B4B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F2D9-92A3-400D-A9D9-DF876D8D96A6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DA10-ED7E-4F01-8167-164053098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1559-7091-47C9-B9BA-92A226A63573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D089-61DE-402E-8614-17CCBF06A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C1A7-C9BA-48E1-BB9B-535200F297CB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5CB4-597B-4886-BA80-F433ACDEE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986A-72AA-4514-8A3F-71A54B448624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A148-37A6-4DFB-AB4A-A89D49AEC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657F-063D-4874-BC35-CA72675BAD47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80DC-7E58-4795-93F6-AC9DE501B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FDFD-D3D2-429C-9303-1CF12A7B898A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36E4-2D94-466D-8149-DE5B07FC3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C9A0-D22C-4DB7-8C7F-BC194E2150BA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BF0D-4DD8-4DE3-B19A-78C2E985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E8AA-DD77-4852-8BC0-C13C8514D928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775A-2020-407A-B6AB-2B231566E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396EC-159E-439B-A604-7EFBEB0B582D}" type="datetimeFigureOut">
              <a:rPr lang="ru-RU"/>
              <a:pPr>
                <a:defRPr/>
              </a:pPr>
              <a:t>27.10.2019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3BDEC-06EE-4D35-ACFB-F316D71BD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71480" y="1857324"/>
            <a:ext cx="5786478" cy="6786642"/>
          </a:xfrm>
          <a:prstGeom prst="rect">
            <a:avLst/>
          </a:prstGeom>
          <a:solidFill>
            <a:srgbClr val="92D050">
              <a:alpha val="19000"/>
            </a:srgbClr>
          </a:solidFill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dirty="0">
              <a:solidFill>
                <a:srgbClr val="006600"/>
              </a:solidFill>
              <a:latin typeface="Baltica Sakha Unicode"/>
            </a:endParaRPr>
          </a:p>
        </p:txBody>
      </p:sp>
      <p:sp>
        <p:nvSpPr>
          <p:cNvPr id="15361" name="Прямоугольник 4"/>
          <p:cNvSpPr>
            <a:spLocks noChangeArrowheads="1"/>
          </p:cNvSpPr>
          <p:nvPr/>
        </p:nvSpPr>
        <p:spPr bwMode="auto">
          <a:xfrm>
            <a:off x="714356" y="1785918"/>
            <a:ext cx="550072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200" b="1" dirty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ПАПКА </a:t>
            </a:r>
            <a:r>
              <a:rPr lang="ru-RU" sz="1400" b="1" dirty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ДОСТИЖЕНИЙ</a:t>
            </a:r>
          </a:p>
          <a:p>
            <a:pPr algn="ctr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Назарова </a:t>
            </a:r>
            <a:r>
              <a:rPr lang="ru-RU" sz="1400" b="1" dirty="0" err="1" smtClean="0">
                <a:solidFill>
                  <a:srgbClr val="008000"/>
                </a:solidFill>
                <a:latin typeface="Book Antiqua" pitchFamily="18" charset="0"/>
                <a:cs typeface="Times New Roman" pitchFamily="18" charset="0"/>
              </a:rPr>
              <a:t>НюргуянаАркадьевна</a:t>
            </a:r>
            <a:endParaRPr lang="ru-RU" sz="1400" b="1" dirty="0">
              <a:solidFill>
                <a:srgbClr val="008000"/>
              </a:solidFill>
              <a:latin typeface="Book Antiqua" pitchFamily="18" charset="0"/>
              <a:cs typeface="Times New Roman" pitchFamily="18" charset="0"/>
            </a:endParaRPr>
          </a:p>
          <a:p>
            <a:endParaRPr lang="ru-RU" sz="1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1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Среднее ГБПОУ РС (Я) Якутский педагогический колледж им. С.Ф Гоголева , музыкальное отделение</a:t>
            </a:r>
          </a:p>
          <a:p>
            <a:pPr algn="just"/>
            <a:r>
              <a:rPr lang="ru-RU" sz="1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1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1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общий – </a:t>
            </a: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 года, стаж </a:t>
            </a:r>
            <a:r>
              <a:rPr lang="ru-RU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работы – 2 года;, </a:t>
            </a:r>
            <a:r>
              <a:rPr lang="ru-RU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данном учреждении – </a:t>
            </a:r>
            <a:r>
              <a:rPr lang="ru-RU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 года</a:t>
            </a:r>
            <a:endParaRPr lang="ru-RU" sz="1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квалификации:</a:t>
            </a:r>
            <a:r>
              <a:rPr lang="ru-RU" sz="1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200" b="1" i="1" dirty="0" smtClean="0">
                <a:solidFill>
                  <a:srgbClr val="008000"/>
                </a:solidFill>
                <a:latin typeface="Book Antiqua" pitchFamily="18" charset="0"/>
              </a:rPr>
              <a:t>2019 г. «Музыка для всех» повышение квалификации в АОУ РС(Я) ДПО «</a:t>
            </a:r>
            <a:r>
              <a:rPr lang="ru-RU" sz="1200" b="1" i="1" dirty="0" err="1" smtClean="0">
                <a:solidFill>
                  <a:srgbClr val="008000"/>
                </a:solidFill>
                <a:latin typeface="Book Antiqua" pitchFamily="18" charset="0"/>
              </a:rPr>
              <a:t>ИРОиПК</a:t>
            </a:r>
            <a:r>
              <a:rPr lang="ru-RU" sz="1200" b="1" i="1" dirty="0" smtClean="0">
                <a:solidFill>
                  <a:srgbClr val="008000"/>
                </a:solidFill>
                <a:latin typeface="Book Antiqua" pitchFamily="18" charset="0"/>
              </a:rPr>
              <a:t>  им. С.Н Донского- </a:t>
            </a:r>
            <a:r>
              <a:rPr lang="en-US" sz="1200" b="1" i="1" dirty="0" smtClean="0">
                <a:solidFill>
                  <a:srgbClr val="008000"/>
                </a:solidFill>
                <a:latin typeface="Book Antiqua" pitchFamily="18" charset="0"/>
              </a:rPr>
              <a:t>II</a:t>
            </a:r>
            <a:r>
              <a:rPr lang="ru-RU" sz="1200" b="1" i="1" dirty="0" smtClean="0">
                <a:solidFill>
                  <a:srgbClr val="008000"/>
                </a:solidFill>
                <a:latin typeface="Book Antiqua" pitchFamily="18" charset="0"/>
              </a:rPr>
              <a:t>» по дополнительной профессиональной программе , в объеме 72 ч.</a:t>
            </a:r>
          </a:p>
          <a:p>
            <a:pPr>
              <a:lnSpc>
                <a:spcPct val="80000"/>
              </a:lnSpc>
            </a:pPr>
            <a:r>
              <a:rPr lang="ru-RU" sz="1200" b="1" i="1" dirty="0" smtClean="0">
                <a:solidFill>
                  <a:srgbClr val="008000"/>
                </a:solidFill>
                <a:latin typeface="Book Antiqua" pitchFamily="18" charset="0"/>
              </a:rPr>
              <a:t>2019г. «Вариативность дошкольного образования технология </a:t>
            </a:r>
            <a:r>
              <a:rPr lang="ru-RU" sz="1200" b="1" i="1" dirty="0" err="1" smtClean="0">
                <a:solidFill>
                  <a:srgbClr val="008000"/>
                </a:solidFill>
                <a:latin typeface="Book Antiqua" pitchFamily="18" charset="0"/>
              </a:rPr>
              <a:t>порц</a:t>
            </a:r>
            <a:r>
              <a:rPr lang="ru-RU" sz="1200" b="1" i="1" dirty="0" smtClean="0">
                <a:solidFill>
                  <a:srgbClr val="008000"/>
                </a:solidFill>
                <a:latin typeface="Book Antiqua" pitchFamily="18" charset="0"/>
              </a:rPr>
              <a:t>. программе  «</a:t>
            </a:r>
            <a:r>
              <a:rPr lang="ru-RU" sz="1200" b="1" i="1" dirty="0" err="1" smtClean="0">
                <a:solidFill>
                  <a:srgbClr val="008000"/>
                </a:solidFill>
                <a:latin typeface="Book Antiqua" pitchFamily="18" charset="0"/>
              </a:rPr>
              <a:t>Ве</a:t>
            </a:r>
            <a:r>
              <a:rPr lang="ru-RU" sz="1200" b="1" i="1" dirty="0" smtClean="0">
                <a:solidFill>
                  <a:srgbClr val="008000"/>
                </a:solidFill>
                <a:latin typeface="Book Antiqua" pitchFamily="18" charset="0"/>
              </a:rPr>
              <a:t> Де До» повышение квалификации в АОУ РС(Я) ДПО «</a:t>
            </a:r>
            <a:r>
              <a:rPr lang="ru-RU" sz="1200" b="1" i="1" dirty="0" err="1" smtClean="0">
                <a:solidFill>
                  <a:srgbClr val="008000"/>
                </a:solidFill>
                <a:latin typeface="Book Antiqua" pitchFamily="18" charset="0"/>
              </a:rPr>
              <a:t>ИРОиПК</a:t>
            </a:r>
            <a:r>
              <a:rPr lang="ru-RU" sz="1200" b="1" i="1" dirty="0" smtClean="0">
                <a:solidFill>
                  <a:srgbClr val="008000"/>
                </a:solidFill>
                <a:latin typeface="Book Antiqua" pitchFamily="18" charset="0"/>
              </a:rPr>
              <a:t>  им. С.Н Донского- </a:t>
            </a:r>
            <a:r>
              <a:rPr lang="en-US" sz="1200" b="1" i="1" dirty="0" smtClean="0">
                <a:solidFill>
                  <a:srgbClr val="008000"/>
                </a:solidFill>
                <a:latin typeface="Book Antiqua" pitchFamily="18" charset="0"/>
              </a:rPr>
              <a:t>II</a:t>
            </a:r>
            <a:r>
              <a:rPr lang="ru-RU" sz="1200" b="1" i="1" dirty="0" smtClean="0">
                <a:solidFill>
                  <a:srgbClr val="008000"/>
                </a:solidFill>
                <a:latin typeface="Book Antiqua" pitchFamily="18" charset="0"/>
              </a:rPr>
              <a:t>» по дополнительной профессиональной программе , в объеме 36 ч.</a:t>
            </a:r>
            <a:endParaRPr lang="ru-RU" sz="1200" b="1" i="1" dirty="0">
              <a:solidFill>
                <a:srgbClr val="008000"/>
              </a:solidFill>
              <a:latin typeface="Book Antiqua" pitchFamily="18" charset="0"/>
            </a:endParaRP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00042" y="357158"/>
            <a:ext cx="6000792" cy="328642"/>
          </a:xfrm>
          <a:prstGeom prst="rect">
            <a:avLst/>
          </a:prstGeom>
          <a:solidFill>
            <a:srgbClr val="FFFF00">
              <a:alpha val="18823"/>
            </a:srgbClr>
          </a:solidFill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бюджетное дошкольное образовательное учреждение </a:t>
            </a: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7 «Остров сокровищ»</a:t>
            </a:r>
          </a:p>
          <a:p>
            <a:pPr algn="ctr"/>
            <a:r>
              <a:rPr lang="ru-RU" sz="1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ородского </a:t>
            </a:r>
            <a:r>
              <a:rPr lang="ru-RU" sz="1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округа «город  Якутск» </a:t>
            </a:r>
          </a:p>
        </p:txBody>
      </p:sp>
      <p:pic>
        <p:nvPicPr>
          <p:cNvPr id="15368" name="Picture 10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0" y="856663"/>
            <a:ext cx="714380" cy="71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9489774"/>
              </p:ext>
            </p:extLst>
          </p:nvPr>
        </p:nvGraphicFramePr>
        <p:xfrm>
          <a:off x="428604" y="428596"/>
          <a:ext cx="6048375" cy="3096658"/>
        </p:xfrm>
        <a:graphic>
          <a:graphicData uri="http://schemas.openxmlformats.org/drawingml/2006/table">
            <a:tbl>
              <a:tblPr/>
              <a:tblGrid>
                <a:gridCol w="928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6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выступления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90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Семинар- практикум  «Инновационная образовательная технология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Де До»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Слушатель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семинара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9097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Детский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сад №70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Кэрэчээнэ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Дьокуускай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куорат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., 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Хатас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Семинар-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практиуум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Олонхо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педагогиката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уонна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СЭДИП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Слушатель семинара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Туо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сурук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60350" y="2484438"/>
            <a:ext cx="6172200" cy="1524000"/>
          </a:xfrm>
          <a:prstGeom prst="rect">
            <a:avLst/>
          </a:prstGeom>
          <a:solidFill>
            <a:srgbClr val="92D050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Baltica Sakha Unicode"/>
              </a:rPr>
              <a:t>Критерий 13. </a:t>
            </a:r>
            <a:r>
              <a:rPr lang="ru-RU" sz="2400" b="1" i="1" dirty="0">
                <a:solidFill>
                  <a:srgbClr val="006600"/>
                </a:solidFill>
                <a:latin typeface="Baltica Sakha Unicode"/>
              </a:rPr>
              <a:t/>
            </a:r>
            <a:br>
              <a:rPr lang="ru-RU" sz="2400" b="1" i="1" dirty="0">
                <a:solidFill>
                  <a:srgbClr val="006600"/>
                </a:solidFill>
                <a:latin typeface="Baltica Sakha Unicode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8000"/>
                </a:solidFill>
              </a:rPr>
              <a:t>«</a:t>
            </a:r>
            <a:r>
              <a:rPr lang="ru-RU" sz="2000" dirty="0" smtClean="0">
                <a:solidFill>
                  <a:srgbClr val="008000"/>
                </a:solidFill>
              </a:rPr>
              <a:t>Участие в профессиональных конкурсах»</a:t>
            </a:r>
            <a:endParaRPr lang="ru-RU" sz="20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xn--80aagmj5akohn.xn--p1ai/wp-content/uploads/2014/11/%D0%B2%D0%BE%D1%81%D0%BF%D0%B8%D1%82%D0%B0%D1%82%D0%B5%D0%BB%D1%8C.jpg"/>
          <p:cNvPicPr>
            <a:picLocks noChangeAspect="1" noChangeArrowheads="1"/>
          </p:cNvPicPr>
          <p:nvPr/>
        </p:nvPicPr>
        <p:blipFill>
          <a:blip r:embed="rId2" cstate="print"/>
          <a:srcRect t="6447" b="9741"/>
          <a:stretch>
            <a:fillRect/>
          </a:stretch>
        </p:blipFill>
        <p:spPr bwMode="auto">
          <a:xfrm>
            <a:off x="2474052" y="4500562"/>
            <a:ext cx="205153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60350" y="2357422"/>
            <a:ext cx="6172200" cy="1643074"/>
          </a:xfrm>
          <a:prstGeom prst="rect">
            <a:avLst/>
          </a:prstGeom>
          <a:solidFill>
            <a:srgbClr val="92D050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Baltica Sakha Unicode"/>
              </a:rPr>
              <a:t>Критерий  14. </a:t>
            </a:r>
            <a:r>
              <a:rPr lang="ru-RU" sz="2400" b="1" i="1" dirty="0">
                <a:solidFill>
                  <a:srgbClr val="006600"/>
                </a:solidFill>
                <a:latin typeface="Baltica Sakha Unicode"/>
              </a:rPr>
              <a:t/>
            </a:r>
            <a:br>
              <a:rPr lang="ru-RU" sz="2400" b="1" i="1" dirty="0">
                <a:solidFill>
                  <a:srgbClr val="006600"/>
                </a:solidFill>
                <a:latin typeface="Baltica Sakha Unicode"/>
              </a:rPr>
            </a:b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«Общественная деятельность</a:t>
            </a:r>
            <a:r>
              <a:rPr lang="ru-RU" sz="2400" dirty="0" smtClean="0">
                <a:solidFill>
                  <a:srgbClr val="008000"/>
                </a:solidFill>
              </a:rPr>
              <a:t>» 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allviet.ru/images/he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02" y="4286248"/>
            <a:ext cx="2895580" cy="174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60350" y="2357422"/>
            <a:ext cx="6172200" cy="1643074"/>
          </a:xfrm>
          <a:prstGeom prst="rect">
            <a:avLst/>
          </a:prstGeom>
          <a:solidFill>
            <a:srgbClr val="92D050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Baltica Sakha Unicode"/>
              </a:rPr>
              <a:t>Критерий 15. </a:t>
            </a:r>
            <a:r>
              <a:rPr lang="ru-RU" sz="2400" b="1" i="1" dirty="0">
                <a:solidFill>
                  <a:srgbClr val="006600"/>
                </a:solidFill>
                <a:latin typeface="Baltica Sakha Unicode"/>
              </a:rPr>
              <a:t/>
            </a:r>
            <a:br>
              <a:rPr lang="ru-RU" sz="2400" b="1" i="1" dirty="0">
                <a:solidFill>
                  <a:srgbClr val="006600"/>
                </a:solidFill>
                <a:latin typeface="Baltica Sakha Unicode"/>
              </a:rPr>
            </a:b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«Звания, награды, поощрения, </a:t>
            </a: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благодарность»</a:t>
            </a:r>
          </a:p>
        </p:txBody>
      </p:sp>
      <p:pic>
        <p:nvPicPr>
          <p:cNvPr id="45058" name="Picture 2" descr="http://www.penzamama.ru/sites/penzamama.ru/files/forumblog/1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8" y="450056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60350" y="2357422"/>
            <a:ext cx="6172200" cy="1643074"/>
          </a:xfrm>
          <a:prstGeom prst="rect">
            <a:avLst/>
          </a:prstGeom>
          <a:solidFill>
            <a:srgbClr val="92D050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Baltica Sakha Unicode"/>
              </a:rPr>
              <a:t>Критерий 16. </a:t>
            </a:r>
            <a:r>
              <a:rPr lang="ru-RU" sz="2400" b="1" i="1" dirty="0">
                <a:solidFill>
                  <a:srgbClr val="008000"/>
                </a:solidFill>
                <a:latin typeface="Baltica Sakha Unicode"/>
              </a:rPr>
              <a:t/>
            </a:r>
            <a:br>
              <a:rPr lang="ru-RU" sz="2400" b="1" i="1" dirty="0">
                <a:solidFill>
                  <a:srgbClr val="008000"/>
                </a:solidFill>
                <a:latin typeface="Baltica Sakha Unicode"/>
              </a:rPr>
            </a:br>
            <a:r>
              <a:rPr lang="ru-RU" sz="2400" b="1" i="1" dirty="0" smtClean="0">
                <a:solidFill>
                  <a:srgbClr val="008000"/>
                </a:solidFill>
                <a:latin typeface="Baltica Sakha Unicode"/>
              </a:rPr>
              <a:t>«</a:t>
            </a:r>
            <a:r>
              <a:rPr lang="ru-RU" sz="2400" dirty="0" smtClean="0">
                <a:solidFill>
                  <a:srgbClr val="008000"/>
                </a:solidFill>
              </a:rPr>
              <a:t>Повышение квалификации»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e-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8" y="4429124"/>
            <a:ext cx="2765432" cy="172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42900" y="1071537"/>
          <a:ext cx="6172200" cy="3156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084"/>
                <a:gridCol w="2928958"/>
                <a:gridCol w="857256"/>
                <a:gridCol w="1585902"/>
              </a:tblGrid>
              <a:tr h="5715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 курсов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Номер удостоверения </a:t>
                      </a:r>
                      <a:endParaRPr lang="ru-RU" sz="1400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«Музыка для всех» повышение квалификации в АОУ РС(Я) ДПО «</a:t>
                      </a:r>
                      <a:r>
                        <a:rPr lang="ru-RU" sz="14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ИРОиПК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им. С.Н Донского- 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по дополнительной профессиональной программе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«Вариативность дошкольного образования технология </a:t>
                      </a:r>
                      <a:r>
                        <a:rPr lang="ru-RU" sz="14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порц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программе  «</a:t>
                      </a:r>
                      <a:r>
                        <a:rPr lang="ru-RU" sz="14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 До» повышение квалификации в АОУ РС(Я) ДПО «</a:t>
                      </a:r>
                      <a:r>
                        <a:rPr lang="ru-RU" sz="14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ИРОиПК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им. С.Н Донского- 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по дополнительной профессиональной программе.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42" y="357158"/>
            <a:ext cx="4500594" cy="350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8" y="5214942"/>
            <a:ext cx="5000660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60350" y="2484438"/>
            <a:ext cx="6172200" cy="1524000"/>
          </a:xfrm>
          <a:prstGeom prst="rect">
            <a:avLst/>
          </a:prstGeom>
          <a:solidFill>
            <a:srgbClr val="92D050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Baltica Sakha Unicode"/>
              </a:rPr>
              <a:t>Критерий 1. </a:t>
            </a:r>
            <a:r>
              <a:rPr lang="ru-RU" sz="2400" b="1" i="1" dirty="0">
                <a:solidFill>
                  <a:srgbClr val="006600"/>
                </a:solidFill>
                <a:latin typeface="Baltica Sakha Unicode"/>
              </a:rPr>
              <a:t/>
            </a:r>
            <a:br>
              <a:rPr lang="ru-RU" sz="2400" b="1" i="1" dirty="0">
                <a:solidFill>
                  <a:srgbClr val="006600"/>
                </a:solidFill>
                <a:latin typeface="Baltica Sakha Unicode"/>
              </a:rPr>
            </a:b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Владение современными образовательными ИКТ технологиями»</a:t>
            </a:r>
          </a:p>
        </p:txBody>
      </p:sp>
      <p:pic>
        <p:nvPicPr>
          <p:cNvPr id="2" name="Picture 2" descr="C:\Users\asus2\Desktop\СЗД\logo-trademark-computer-electronics-laptop-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40" y="4572000"/>
            <a:ext cx="2857521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09052342"/>
              </p:ext>
            </p:extLst>
          </p:nvPr>
        </p:nvGraphicFramePr>
        <p:xfrm>
          <a:off x="714356" y="1000100"/>
          <a:ext cx="5643602" cy="275992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7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93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Название разработки 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Адрес размещения 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53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53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0350" y="2357422"/>
            <a:ext cx="6172200" cy="1651016"/>
          </a:xfrm>
          <a:prstGeom prst="rect">
            <a:avLst/>
          </a:prstGeom>
          <a:solidFill>
            <a:srgbClr val="92D050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Baltica Sakha Unicode"/>
              </a:rPr>
              <a:t>Критерий 5. </a:t>
            </a:r>
            <a:r>
              <a:rPr lang="ru-RU" sz="2400" b="1" i="1" dirty="0">
                <a:solidFill>
                  <a:srgbClr val="008000"/>
                </a:solidFill>
                <a:latin typeface="Baltica Sakha Unicode"/>
              </a:rPr>
              <a:t/>
            </a:r>
            <a:br>
              <a:rPr lang="ru-RU" sz="2400" b="1" i="1" dirty="0">
                <a:solidFill>
                  <a:srgbClr val="008000"/>
                </a:solidFill>
                <a:latin typeface="Baltica Sakha Unicode"/>
              </a:rPr>
            </a:br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Участие в работе с социумом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jagannath.ru/images/other/therm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2" y="4357686"/>
            <a:ext cx="2382487" cy="18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60350" y="2357422"/>
            <a:ext cx="6172200" cy="1651016"/>
          </a:xfrm>
          <a:prstGeom prst="rect">
            <a:avLst/>
          </a:prstGeom>
          <a:solidFill>
            <a:srgbClr val="92D050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Baltica Sakha Unicode"/>
              </a:rPr>
              <a:t>Критерий 6. </a:t>
            </a:r>
            <a:r>
              <a:rPr lang="ru-RU" sz="2400" b="1" i="1" dirty="0">
                <a:solidFill>
                  <a:srgbClr val="006600"/>
                </a:solidFill>
                <a:latin typeface="Baltica Sakha Unicode"/>
              </a:rPr>
              <a:t/>
            </a:r>
            <a:br>
              <a:rPr lang="ru-RU" sz="2400" b="1" i="1" dirty="0">
                <a:solidFill>
                  <a:srgbClr val="006600"/>
                </a:solidFill>
                <a:latin typeface="Baltica Sakha Unicode"/>
              </a:rPr>
            </a:b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«Позитивная динамика (количественная) участия воспитанников в конкурсах» </a:t>
            </a:r>
          </a:p>
        </p:txBody>
      </p:sp>
      <p:pic>
        <p:nvPicPr>
          <p:cNvPr id="1026" name="Picture 2" descr="C:\Users\asus2\Desktop\СЗД\по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8" y="4500562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37000"/>
            </a:srgb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0481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sz="4800" b="1" dirty="0" smtClean="0">
              <a:solidFill>
                <a:srgbClr val="006600"/>
              </a:solidFill>
            </a:endParaRPr>
          </a:p>
          <a:p>
            <a:pPr algn="ctr" eaLnBrk="1" hangingPunct="1">
              <a:buFontTx/>
              <a:buNone/>
            </a:pPr>
            <a:endParaRPr lang="ru-RU" sz="4800" b="1" i="1" dirty="0" smtClean="0">
              <a:solidFill>
                <a:srgbClr val="006600"/>
              </a:solidFill>
            </a:endParaRPr>
          </a:p>
        </p:txBody>
      </p:sp>
      <p:sp>
        <p:nvSpPr>
          <p:cNvPr id="614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16F53-BC5F-4BC9-B89A-E3E3C2034976}" type="slidenum">
              <a:rPr lang="ru-RU" smtClean="0">
                <a:latin typeface="Arial" charset="0"/>
              </a:rPr>
              <a:pPr>
                <a:defRPr/>
              </a:pPr>
              <a:t>6</a:t>
            </a:fld>
            <a:endParaRPr lang="ru-RU" smtClean="0">
              <a:latin typeface="Arial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214422" y="785786"/>
            <a:ext cx="502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6600"/>
                </a:solidFill>
                <a:latin typeface="Calibri" pitchFamily="34" charset="0"/>
              </a:rPr>
              <a:t>Результаты участия воспитанников в мероприятиях разного уровня </a:t>
            </a:r>
          </a:p>
        </p:txBody>
      </p:sp>
      <p:graphicFrame>
        <p:nvGraphicFramePr>
          <p:cNvPr id="6" name="Group 6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0065414"/>
              </p:ext>
            </p:extLst>
          </p:nvPr>
        </p:nvGraphicFramePr>
        <p:xfrm>
          <a:off x="500042" y="2428861"/>
          <a:ext cx="6000793" cy="2510388"/>
        </p:xfrm>
        <a:graphic>
          <a:graphicData uri="http://schemas.openxmlformats.org/drawingml/2006/table">
            <a:tbl>
              <a:tblPr/>
              <a:tblGrid>
                <a:gridCol w="1257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19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37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9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участия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2019г.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Бриллиантовые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нотки- дуэт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Кунчээнэ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Кэрэчээн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Ефимовы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Лауреты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степен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87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2019г.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воспитанников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окружном детском музыкальном фестивале  «Звездный  дождь»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9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833" y="128301"/>
            <a:ext cx="3314702" cy="348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6466" y="3910022"/>
            <a:ext cx="4000528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60350" y="2357422"/>
            <a:ext cx="6172200" cy="1857388"/>
          </a:xfrm>
          <a:prstGeom prst="rect">
            <a:avLst/>
          </a:prstGeom>
          <a:solidFill>
            <a:srgbClr val="92D050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  <a:latin typeface="Baltica Sakha Unicode"/>
              </a:rPr>
              <a:t>Критерий  12. </a:t>
            </a:r>
            <a:r>
              <a:rPr lang="ru-RU" sz="2400" b="1" i="1" dirty="0">
                <a:solidFill>
                  <a:srgbClr val="006600"/>
                </a:solidFill>
                <a:latin typeface="Baltica Sakha Unicode"/>
              </a:rPr>
              <a:t/>
            </a:r>
            <a:br>
              <a:rPr lang="ru-RU" sz="2400" b="1" i="1" dirty="0">
                <a:solidFill>
                  <a:srgbClr val="006600"/>
                </a:solidFill>
                <a:latin typeface="Baltica Sakha Unicode"/>
              </a:rPr>
            </a:b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«Выступления на научно-практических конференциях, </a:t>
            </a:r>
            <a:r>
              <a:rPr lang="ru-RU" sz="24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педчтениях</a:t>
            </a:r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семинарах, секциях; проведение открытых НОД, мастер – классов» </a:t>
            </a:r>
          </a:p>
        </p:txBody>
      </p:sp>
      <p:pic>
        <p:nvPicPr>
          <p:cNvPr id="43010" name="Picture 2" descr="http://blog.nataliaburina.com/wp-content/uploads/2011/02/ktyipzg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0" y="4429124"/>
            <a:ext cx="1976418" cy="1976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8" y="142844"/>
            <a:ext cx="6229372" cy="490511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Обобщение опыта работы на мероприятиях разного уровня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 smtClean="0"/>
          </a:p>
        </p:txBody>
      </p:sp>
      <p:sp>
        <p:nvSpPr>
          <p:cNvPr id="1126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C495-3F79-4196-83F6-D6C85F43855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0723" name="TextBox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7700" y="2000232"/>
            <a:ext cx="6210300" cy="564516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 smtClean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 smtClean="0"/>
              <a:t> </a:t>
            </a:r>
          </a:p>
        </p:txBody>
      </p:sp>
      <p:graphicFrame>
        <p:nvGraphicFramePr>
          <p:cNvPr id="30860" name="Group 1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9489774"/>
              </p:ext>
            </p:extLst>
          </p:nvPr>
        </p:nvGraphicFramePr>
        <p:xfrm>
          <a:off x="428604" y="785787"/>
          <a:ext cx="6048375" cy="8513559"/>
        </p:xfrm>
        <a:graphic>
          <a:graphicData uri="http://schemas.openxmlformats.org/drawingml/2006/table">
            <a:tbl>
              <a:tblPr/>
              <a:tblGrid>
                <a:gridCol w="9286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6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21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выступления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6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2017г.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республиканском семинаре по раннему музыкальному воспитанию «Музыка для всех- детские сады» с дистанционным участием госпожи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Шейлы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Вудворг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профессора и директора музыкального отделение Университета Восточного Вашингтона, члена Международного совета по музыкальному образованию.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Слушатель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курсов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1819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образования РС(Я)  АОУ РС(Я)  ДПО «Институт развития образования и  повышения квалификации им. С. Н Донского-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«Образовательный проект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 До»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Слушатель семинара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676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фестиваль-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смотр  «Музыкально- дидактические пособия для детей дошкольного и школьного возраста » среди муз. руководителей МБДОУ и учителей музыки МОБУ СОШ МБУ ДО ДШИ , ДМШ РС(Я)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Слушатель фестиваля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3422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465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Обобщение опыта работы на мероприятиях разного уровня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дошкольное образовательное учреждение  «Центр развития ребенка – Детский сад №82 «Мичээр» Городского округа «город  Якутск»</dc:title>
  <dc:creator>роол</dc:creator>
  <cp:lastModifiedBy>asus2</cp:lastModifiedBy>
  <cp:revision>313</cp:revision>
  <dcterms:created xsi:type="dcterms:W3CDTF">2014-02-04T06:37:00Z</dcterms:created>
  <dcterms:modified xsi:type="dcterms:W3CDTF">2019-10-27T11:20:20Z</dcterms:modified>
</cp:coreProperties>
</file>