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2" r:id="rId1"/>
  </p:sldMasterIdLst>
  <p:notesMasterIdLst>
    <p:notesMasterId r:id="rId28"/>
  </p:notesMasterIdLst>
  <p:sldIdLst>
    <p:sldId id="256" r:id="rId2"/>
    <p:sldId id="257" r:id="rId3"/>
    <p:sldId id="292" r:id="rId4"/>
    <p:sldId id="471" r:id="rId5"/>
    <p:sldId id="259" r:id="rId6"/>
    <p:sldId id="261" r:id="rId7"/>
    <p:sldId id="262" r:id="rId8"/>
    <p:sldId id="476" r:id="rId9"/>
    <p:sldId id="480" r:id="rId10"/>
    <p:sldId id="293" r:id="rId11"/>
    <p:sldId id="349" r:id="rId12"/>
    <p:sldId id="265" r:id="rId13"/>
    <p:sldId id="481" r:id="rId14"/>
    <p:sldId id="269" r:id="rId15"/>
    <p:sldId id="421" r:id="rId16"/>
    <p:sldId id="271" r:id="rId17"/>
    <p:sldId id="478" r:id="rId18"/>
    <p:sldId id="272" r:id="rId19"/>
    <p:sldId id="475" r:id="rId20"/>
    <p:sldId id="274" r:id="rId21"/>
    <p:sldId id="276" r:id="rId22"/>
    <p:sldId id="382" r:id="rId23"/>
    <p:sldId id="295" r:id="rId24"/>
    <p:sldId id="435" r:id="rId25"/>
    <p:sldId id="296" r:id="rId26"/>
    <p:sldId id="439" r:id="rId27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BA37"/>
    <a:srgbClr val="006600"/>
    <a:srgbClr val="3333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981" autoAdjust="0"/>
  </p:normalViewPr>
  <p:slideViewPr>
    <p:cSldViewPr>
      <p:cViewPr>
        <p:scale>
          <a:sx n="100" d="100"/>
          <a:sy n="100" d="100"/>
        </p:scale>
        <p:origin x="-1800" y="10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Воспитатель пользуется авторитетом </c:v>
                </c:pt>
                <c:pt idx="1">
                  <c:v>Ребенку нравится посещать группу </c:v>
                </c:pt>
                <c:pt idx="2">
                  <c:v>Ребенок рассказывает дома о жизни группы</c:v>
                </c:pt>
                <c:pt idx="3">
                  <c:v>Вы замечаете изменения в развитии ребёнка </c:v>
                </c:pt>
                <c:pt idx="4">
                  <c:v>Устраивает стиль общения воспитателя с детьми</c:v>
                </c:pt>
                <c:pt idx="5">
                  <c:v>Получаете информацию о целях, задачах, деятельности ДОУ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1</c:v>
                </c:pt>
                <c:pt idx="1">
                  <c:v>1</c:v>
                </c:pt>
                <c:pt idx="2">
                  <c:v>0.9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Воспитатель пользуется авторитетом </c:v>
                </c:pt>
                <c:pt idx="1">
                  <c:v>Ребенку нравится посещать группу </c:v>
                </c:pt>
                <c:pt idx="2">
                  <c:v>Ребенок рассказывает дома о жизни группы</c:v>
                </c:pt>
                <c:pt idx="3">
                  <c:v>Вы замечаете изменения в развитии ребёнка </c:v>
                </c:pt>
                <c:pt idx="4">
                  <c:v>Устраивает стиль общения воспитателя с детьми</c:v>
                </c:pt>
                <c:pt idx="5">
                  <c:v>Получаете информацию о целях, задачах, деятельности ДОУ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Воспитатель пользуется авторитетом </c:v>
                </c:pt>
                <c:pt idx="1">
                  <c:v>Ребенку нравится посещать группу </c:v>
                </c:pt>
                <c:pt idx="2">
                  <c:v>Ребенок рассказывает дома о жизни группы</c:v>
                </c:pt>
                <c:pt idx="3">
                  <c:v>Вы замечаете изменения в развитии ребёнка </c:v>
                </c:pt>
                <c:pt idx="4">
                  <c:v>Устраивает стиль общения воспитателя с детьми</c:v>
                </c:pt>
                <c:pt idx="5">
                  <c:v>Получаете информацию о целях, задачах, деятельности ДОУ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</c:ser>
        <c:axId val="74424704"/>
        <c:axId val="74426240"/>
      </c:barChart>
      <c:catAx>
        <c:axId val="7442470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74426240"/>
        <c:crosses val="autoZero"/>
        <c:auto val="1"/>
        <c:lblAlgn val="ctr"/>
        <c:lblOffset val="100"/>
      </c:catAx>
      <c:valAx>
        <c:axId val="74426240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744247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firstSliceAng val="0"/>
      </c:pieChart>
      <c:spPr>
        <a:noFill/>
        <a:ln w="25400">
          <a:noFill/>
        </a:ln>
      </c:spPr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4F61C-89DB-4FF1-A82A-1F09F2896AC1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BF637-55B6-45DE-8361-7BA201B15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7542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9B4F-AAC6-4367-B2D3-53C3FDFD3638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85A6-BF23-4F11-8AE7-69FBC7B39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9B4F-AAC6-4367-B2D3-53C3FDFD3638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85A6-BF23-4F11-8AE7-69FBC7B39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9B4F-AAC6-4367-B2D3-53C3FDFD3638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85A6-BF23-4F11-8AE7-69FBC7B39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505200" y="2133600"/>
            <a:ext cx="3009900" cy="29400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3505200" y="5226050"/>
            <a:ext cx="3009900" cy="29416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8DA1A-DAE8-4672-A57C-365791D096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9B4F-AAC6-4367-B2D3-53C3FDFD3638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85A6-BF23-4F11-8AE7-69FBC7B39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9B4F-AAC6-4367-B2D3-53C3FDFD3638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85A6-BF23-4F11-8AE7-69FBC7B39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9B4F-AAC6-4367-B2D3-53C3FDFD3638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85A6-BF23-4F11-8AE7-69FBC7B39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9B4F-AAC6-4367-B2D3-53C3FDFD3638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85A6-BF23-4F11-8AE7-69FBC7B39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9B4F-AAC6-4367-B2D3-53C3FDFD3638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85A6-BF23-4F11-8AE7-69FBC7B39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9B4F-AAC6-4367-B2D3-53C3FDFD3638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85A6-BF23-4F11-8AE7-69FBC7B39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9B4F-AAC6-4367-B2D3-53C3FDFD3638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85A6-BF23-4F11-8AE7-69FBC7B39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9B4F-AAC6-4367-B2D3-53C3FDFD3638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85A6-BF23-4F11-8AE7-69FBC7B39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89B4F-AAC6-4367-B2D3-53C3FDFD3638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085A6-BF23-4F11-8AE7-69FBC7B39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sportal.ru/nyurgustana-afanaseva" TargetMode="External"/><Relationship Id="rId2" Type="http://schemas.openxmlformats.org/officeDocument/2006/relationships/hyperlink" Target="https://nsportal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tsad7.yaguo.ru/&#1089;&#1072;&#1081;&#1076;&#1099;&#1099;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nsportal.ru/detskiy-sad/raznoe/2019/04/25/pasport-grupp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tsad7.yaguo.ru/wp-content/uploads/2014/06/&#1055;&#1088;&#1077;&#1079;&#1077;&#1085;&#1090;&#1072;&#1094;&#1080;&#1103;-&#1082;&#1088;&#1091;&#1078;&#1082;&#1086;&#1074;&#1086;&#1081;-&#1088;&#1072;&#1073;&#1086;&#1090;&#1099;.pptx" TargetMode="External"/><Relationship Id="rId2" Type="http://schemas.openxmlformats.org/officeDocument/2006/relationships/hyperlink" Target="https://nsportal.ru/detskiy-sad/okruzhayushchiy-mir/2019/04/25/proektnaya-deyatelnost-kak-sredstvo-poiskovo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etsad7.yaguo.ru/wp-content/uploads/2014/06/&#1055;&#1083;&#1072;&#1085;-&#1089;-&#1088;&#1086;&#1076;&#1080;&#1090;&#1077;&#1083;&#1103;&#1084;&#1080;.docx" TargetMode="External"/><Relationship Id="rId2" Type="http://schemas.openxmlformats.org/officeDocument/2006/relationships/hyperlink" Target="https://nsportal.ru/detskiy-sad/raznoe/2019/04/25/plan-raboty-s-roditelyam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nsportal.ru/detskiy-sad/raznoe/2019/04/25/plan-raboty-s-sotsium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2696" y="0"/>
            <a:ext cx="5472608" cy="1071264"/>
          </a:xfrm>
        </p:spPr>
        <p:txBody>
          <a:bodyPr>
            <a:normAutofit/>
          </a:bodyPr>
          <a:lstStyle/>
          <a:p>
            <a:r>
              <a:rPr lang="ru-RU" sz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Муниципальное  бюджетное дошкольное образовательное учреждение </a:t>
            </a:r>
            <a:br>
              <a:rPr lang="ru-RU" sz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«Центр развития ребенка – Детский сад № 7 «Остров сокровищ»</a:t>
            </a:r>
            <a:br>
              <a:rPr lang="ru-RU" sz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городского округа «город  Якутск» </a:t>
            </a:r>
            <a:r>
              <a:rPr lang="ru-RU" sz="1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000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36" y="3714744"/>
            <a:ext cx="4111675" cy="75986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ПАПКА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ДОСТИЖЕНИЙ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воспитателя </a:t>
            </a:r>
            <a:endParaRPr lang="ru-RU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Афанасьевой </a:t>
            </a:r>
            <a:r>
              <a:rPr lang="ru-RU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Нюргустаны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Гаврильевны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604" y="5072066"/>
            <a:ext cx="609617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tx2"/>
              </a:buClr>
            </a:pPr>
            <a:r>
              <a:rPr lang="ru-RU" sz="1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buClr>
                <a:schemeClr val="tx2"/>
              </a:buClr>
            </a:pPr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1976 г. среднее – специальное, Якутское педагогическое училище, специализация «Воспитатель детского сада»;</a:t>
            </a:r>
          </a:p>
          <a:p>
            <a:pPr algn="just">
              <a:buClr>
                <a:schemeClr val="tx2"/>
              </a:buClr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- 1989 г.  высшее, ЯГУ, специализация «Педагогика и методика начального обучения»  </a:t>
            </a:r>
            <a:endParaRPr lang="ru-RU" sz="14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tx2"/>
              </a:buClr>
            </a:pPr>
            <a:endParaRPr lang="ru-RU" sz="14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Стаж </a:t>
            </a:r>
            <a:r>
              <a:rPr lang="ru-RU" sz="1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общий стаж: 42 года 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педагогический  стаж:  42 года 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 данном ДОУ:  8 лет </a:t>
            </a:r>
          </a:p>
          <a:p>
            <a:pPr algn="just"/>
            <a:endParaRPr lang="ru-RU" sz="1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Предыдущая аттестация: 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высшая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квалификационная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категория, приказ МО РС (Я)  №01-16/2118 от 29.05.2014 г. </a:t>
            </a:r>
            <a:endParaRPr lang="ru-RU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E:\нг\Нюргустана Гаврильев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44" y="1071538"/>
            <a:ext cx="1560937" cy="23414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66" y="2357422"/>
            <a:ext cx="626469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006600"/>
                </a:solidFill>
                <a:latin typeface="Baltica Sakha Unicode"/>
              </a:rPr>
              <a:t>Критерий 7. </a:t>
            </a:r>
            <a:br>
              <a:rPr lang="ru-RU" sz="2400" b="1" i="1" dirty="0">
                <a:solidFill>
                  <a:srgbClr val="006600"/>
                </a:solidFill>
                <a:latin typeface="Baltica Sakha Unicode"/>
              </a:rPr>
            </a:br>
            <a:r>
              <a:rPr lang="ru-RU" sz="24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«Динамика снижения заболеваемости </a:t>
            </a:r>
            <a:r>
              <a:rPr lang="ru-RU" sz="28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детей»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A463A-6054-4E0C-841C-24EC2EE76EA8}" type="slidenum">
              <a:rPr lang="ru-RU" smtClean="0">
                <a:latin typeface="Arial" charset="0"/>
              </a:rPr>
              <a:pPr>
                <a:defRPr/>
              </a:pPr>
              <a:t>11</a:t>
            </a:fld>
            <a:endParaRPr lang="ru-RU" smtClean="0">
              <a:latin typeface="Arial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3375" y="395288"/>
            <a:ext cx="6134100" cy="8361362"/>
          </a:xfrm>
        </p:spPr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</a:pPr>
            <a:endParaRPr lang="ru-RU" sz="1400" dirty="0" smtClean="0">
              <a:solidFill>
                <a:srgbClr val="006600"/>
              </a:solidFill>
              <a:latin typeface="Baltica Sakha Unicode"/>
            </a:endParaRPr>
          </a:p>
          <a:p>
            <a:pPr algn="ctr" eaLnBrk="1" hangingPunct="1">
              <a:buFont typeface="Arial" charset="0"/>
              <a:buNone/>
            </a:pPr>
            <a:endParaRPr lang="ru-RU" sz="1400" dirty="0" smtClean="0">
              <a:solidFill>
                <a:srgbClr val="006600"/>
              </a:solidFill>
              <a:latin typeface="Baltica Sakha Unicode"/>
            </a:endParaRPr>
          </a:p>
          <a:p>
            <a:pPr algn="ctr" eaLnBrk="1" hangingPunct="1">
              <a:buFont typeface="Arial" charset="0"/>
              <a:buNone/>
            </a:pPr>
            <a:endParaRPr lang="ru-RU" sz="1400" dirty="0" smtClean="0">
              <a:solidFill>
                <a:srgbClr val="006600"/>
              </a:solidFill>
              <a:latin typeface="Baltica Sakha Unicode"/>
            </a:endParaRPr>
          </a:p>
          <a:p>
            <a:pPr algn="ctr" eaLnBrk="1" hangingPunct="1">
              <a:buFont typeface="Arial" charset="0"/>
              <a:buNone/>
            </a:pPr>
            <a:endParaRPr lang="ru-RU" sz="1400" dirty="0" smtClean="0">
              <a:solidFill>
                <a:srgbClr val="006600"/>
              </a:solidFill>
              <a:latin typeface="Baltica Sakha Unicode"/>
            </a:endParaRPr>
          </a:p>
          <a:p>
            <a:pPr algn="ctr" eaLnBrk="1" hangingPunct="1">
              <a:buFont typeface="Arial" charset="0"/>
              <a:buNone/>
            </a:pPr>
            <a:endParaRPr lang="ru-RU" sz="1400" dirty="0" smtClean="0">
              <a:solidFill>
                <a:srgbClr val="006600"/>
              </a:solidFill>
              <a:latin typeface="Baltica Sakha Unicode"/>
            </a:endParaRPr>
          </a:p>
          <a:p>
            <a:pPr algn="ctr" eaLnBrk="1" hangingPunct="1">
              <a:buFont typeface="Arial" charset="0"/>
              <a:buNone/>
            </a:pPr>
            <a:endParaRPr lang="ru-RU" sz="1400" dirty="0" smtClean="0">
              <a:solidFill>
                <a:srgbClr val="006600"/>
              </a:solidFill>
              <a:latin typeface="Baltica Sakha Unicode"/>
            </a:endParaRPr>
          </a:p>
          <a:p>
            <a:pPr algn="ctr" eaLnBrk="1" hangingPunct="1">
              <a:buFont typeface="Arial" charset="0"/>
              <a:buNone/>
            </a:pPr>
            <a:endParaRPr lang="ru-RU" sz="1400" dirty="0" smtClean="0">
              <a:solidFill>
                <a:srgbClr val="006600"/>
              </a:solidFill>
              <a:latin typeface="Baltica Sakha Unicode"/>
            </a:endParaRPr>
          </a:p>
          <a:p>
            <a:pPr algn="ctr" eaLnBrk="1" hangingPunct="1">
              <a:buFont typeface="Arial" charset="0"/>
              <a:buNone/>
            </a:pPr>
            <a:endParaRPr lang="ru-RU" sz="1400" dirty="0" smtClean="0">
              <a:solidFill>
                <a:srgbClr val="006600"/>
              </a:solidFill>
              <a:latin typeface="Baltica Sakha Unicode"/>
            </a:endParaRPr>
          </a:p>
          <a:p>
            <a:pPr algn="ctr" eaLnBrk="1" hangingPunct="1">
              <a:buFont typeface="Arial" charset="0"/>
              <a:buNone/>
            </a:pPr>
            <a:endParaRPr lang="ru-RU" sz="1400" dirty="0" smtClean="0">
              <a:solidFill>
                <a:srgbClr val="006600"/>
              </a:solidFill>
              <a:latin typeface="Baltica Sakha Unicode"/>
            </a:endParaRPr>
          </a:p>
          <a:p>
            <a:pPr algn="ctr">
              <a:buNone/>
            </a:pPr>
            <a:endParaRPr lang="ru-RU" sz="1400" dirty="0" smtClean="0">
              <a:solidFill>
                <a:srgbClr val="006600"/>
              </a:solidFill>
              <a:latin typeface="Baltica Sakha Unicode"/>
            </a:endParaRPr>
          </a:p>
          <a:p>
            <a:pPr algn="ctr">
              <a:buNone/>
            </a:pPr>
            <a:r>
              <a:rPr lang="ru-RU" sz="1400" b="1" dirty="0" smtClean="0">
                <a:solidFill>
                  <a:srgbClr val="006600"/>
                </a:solidFill>
                <a:latin typeface="Baltica Sakha Unicode"/>
              </a:rPr>
              <a:t>Модель оздоровительной работы в  подготовительной группе</a:t>
            </a:r>
          </a:p>
          <a:p>
            <a:pPr algn="ctr">
              <a:buNone/>
            </a:pPr>
            <a:r>
              <a:rPr lang="ru-RU" sz="1400" b="1" dirty="0" smtClean="0">
                <a:solidFill>
                  <a:srgbClr val="006600"/>
                </a:solidFill>
                <a:latin typeface="Baltica Sakha Unicode"/>
              </a:rPr>
              <a:t> «</a:t>
            </a:r>
            <a:r>
              <a:rPr lang="ru-RU" sz="1400" b="1" dirty="0" err="1" smtClean="0">
                <a:solidFill>
                  <a:srgbClr val="006600"/>
                </a:solidFill>
                <a:latin typeface="Baltica Sakha Unicode"/>
              </a:rPr>
              <a:t>Сайдыы</a:t>
            </a:r>
            <a:r>
              <a:rPr lang="ru-RU" sz="1400" b="1" dirty="0" smtClean="0">
                <a:solidFill>
                  <a:srgbClr val="006600"/>
                </a:solidFill>
                <a:latin typeface="Baltica Sakha Unicode"/>
              </a:rPr>
              <a:t>»</a:t>
            </a:r>
          </a:p>
          <a:p>
            <a:pPr algn="ctr">
              <a:buNone/>
            </a:pPr>
            <a:r>
              <a:rPr lang="ru-RU" sz="1400" b="1" dirty="0" smtClean="0">
                <a:solidFill>
                  <a:srgbClr val="006600"/>
                </a:solidFill>
                <a:latin typeface="Baltica Sakha Unicode"/>
              </a:rPr>
              <a:t> </a:t>
            </a:r>
            <a:endParaRPr lang="ru-RU" sz="1200" dirty="0" smtClean="0">
              <a:solidFill>
                <a:srgbClr val="006600"/>
              </a:solidFill>
              <a:latin typeface="Baltica Sakha Unicode"/>
            </a:endParaRPr>
          </a:p>
          <a:p>
            <a:pPr algn="just"/>
            <a:r>
              <a:rPr lang="ru-RU" sz="1400" dirty="0" smtClean="0"/>
              <a:t>Утренняя гимнастика (с мая по октябрь – на улице, с октября по апрель – в зале по графику)</a:t>
            </a:r>
          </a:p>
          <a:p>
            <a:pPr algn="just"/>
            <a:r>
              <a:rPr lang="ru-RU" sz="1400" dirty="0" smtClean="0"/>
              <a:t>НОД по физической культуре в зале  3 раза в неделю + динамический час на прогулке  (в теплое время года вместо НОД по ФИЗО)</a:t>
            </a:r>
          </a:p>
          <a:p>
            <a:pPr algn="just"/>
            <a:r>
              <a:rPr lang="ru-RU" sz="1400" dirty="0" smtClean="0"/>
              <a:t>Физкультминутки во время НОД, профилактика нарушения зрения, массаж ушных раковин</a:t>
            </a:r>
          </a:p>
          <a:p>
            <a:pPr algn="just"/>
            <a:r>
              <a:rPr lang="ru-RU" sz="1400" dirty="0" smtClean="0"/>
              <a:t>Фитонциды (лук, чеснок)</a:t>
            </a:r>
          </a:p>
          <a:p>
            <a:pPr algn="just"/>
            <a:r>
              <a:rPr lang="ru-RU" sz="1400" dirty="0" smtClean="0"/>
              <a:t>Прогулки: утренняя; дневная; вечерняя</a:t>
            </a:r>
          </a:p>
          <a:p>
            <a:pPr algn="just"/>
            <a:r>
              <a:rPr lang="ru-RU" sz="1400" dirty="0" smtClean="0"/>
              <a:t>Оптимальный двигательный режим</a:t>
            </a:r>
          </a:p>
          <a:p>
            <a:pPr algn="just"/>
            <a:r>
              <a:rPr lang="ru-RU" sz="1400" dirty="0" smtClean="0"/>
              <a:t>Ходьба по массажным дорожкам</a:t>
            </a:r>
          </a:p>
          <a:p>
            <a:pPr algn="just"/>
            <a:r>
              <a:rPr lang="ru-RU" sz="1400" dirty="0" smtClean="0"/>
              <a:t>Дыхательная гимнастика в кроватях</a:t>
            </a:r>
          </a:p>
          <a:p>
            <a:pPr algn="just"/>
            <a:r>
              <a:rPr lang="ru-RU" sz="1400" dirty="0" smtClean="0"/>
              <a:t>Закаливание: обливание ног, обширное умывание, воздушные ванны, ходьба босиком</a:t>
            </a:r>
          </a:p>
          <a:p>
            <a:pPr algn="just"/>
            <a:r>
              <a:rPr lang="ru-RU" sz="1400" dirty="0" smtClean="0"/>
              <a:t>Упражнения на профилактику плоскостопия + индивидуальная работа по коррекции плоскостопия и уплощения стопы</a:t>
            </a:r>
          </a:p>
          <a:p>
            <a:pPr marL="0" indent="0" algn="just">
              <a:buNone/>
            </a:pPr>
            <a:endParaRPr lang="ru-RU" sz="1400" dirty="0" smtClean="0"/>
          </a:p>
          <a:p>
            <a:pPr algn="just">
              <a:buNone/>
            </a:pPr>
            <a:endParaRPr lang="ru-RU" sz="1400" dirty="0" smtClean="0"/>
          </a:p>
          <a:p>
            <a:pPr marL="0" indent="441325" algn="ctr" eaLnBrk="1" hangingPunct="1">
              <a:buFont typeface="Arial" charset="0"/>
              <a:buNone/>
            </a:pPr>
            <a:endParaRPr lang="ru-RU" sz="1400" dirty="0" smtClean="0">
              <a:latin typeface="Baltica Sakha Unicode"/>
            </a:endParaRPr>
          </a:p>
        </p:txBody>
      </p:sp>
      <p:sp>
        <p:nvSpPr>
          <p:cNvPr id="19459" name="Прямоугольник 9"/>
          <p:cNvSpPr>
            <a:spLocks noChangeArrowheads="1"/>
          </p:cNvSpPr>
          <p:nvPr/>
        </p:nvSpPr>
        <p:spPr bwMode="auto">
          <a:xfrm>
            <a:off x="214290" y="571472"/>
            <a:ext cx="6172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>
                <a:solidFill>
                  <a:srgbClr val="006600"/>
                </a:solidFill>
                <a:latin typeface="Baltica Sakha Unicode"/>
              </a:rPr>
              <a:t>Индекс здоровья </a:t>
            </a:r>
            <a:r>
              <a:rPr lang="ru-RU" sz="1400" b="1" dirty="0" smtClean="0">
                <a:solidFill>
                  <a:srgbClr val="006600"/>
                </a:solidFill>
                <a:latin typeface="Baltica Sakha Unicode"/>
              </a:rPr>
              <a:t>воспитанников группы «</a:t>
            </a:r>
            <a:r>
              <a:rPr lang="ru-RU" sz="1400" b="1" dirty="0" err="1" smtClean="0">
                <a:solidFill>
                  <a:srgbClr val="006600"/>
                </a:solidFill>
                <a:latin typeface="Baltica Sakha Unicode"/>
              </a:rPr>
              <a:t>Сайдыы</a:t>
            </a:r>
            <a:r>
              <a:rPr lang="ru-RU" sz="1400" b="1" dirty="0" smtClean="0">
                <a:solidFill>
                  <a:srgbClr val="006600"/>
                </a:solidFill>
                <a:latin typeface="Baltica Sakha Unicode"/>
              </a:rPr>
              <a:t>»</a:t>
            </a:r>
          </a:p>
          <a:p>
            <a:pPr algn="ctr"/>
            <a:r>
              <a:rPr lang="ru-RU" sz="1400" b="1" dirty="0" smtClean="0">
                <a:solidFill>
                  <a:srgbClr val="006600"/>
                </a:solidFill>
                <a:latin typeface="Baltica Sakha Unicode"/>
              </a:rPr>
              <a:t> </a:t>
            </a:r>
            <a:r>
              <a:rPr lang="ru-RU" sz="1400" b="1" dirty="0">
                <a:solidFill>
                  <a:srgbClr val="006600"/>
                </a:solidFill>
                <a:latin typeface="Baltica Sakha Unicode"/>
              </a:rPr>
              <a:t>(за 3 года)</a:t>
            </a:r>
            <a:r>
              <a:rPr lang="ru-RU" sz="1200" dirty="0">
                <a:solidFill>
                  <a:srgbClr val="006600"/>
                </a:solidFill>
                <a:latin typeface="Baltica Sakha Unicode"/>
              </a:rPr>
              <a:t> </a:t>
            </a:r>
            <a:endParaRPr lang="ru-RU" sz="1200" dirty="0" smtClean="0">
              <a:solidFill>
                <a:srgbClr val="006600"/>
              </a:solidFill>
              <a:latin typeface="Baltica Sakha Unicode"/>
            </a:endParaRPr>
          </a:p>
          <a:p>
            <a:pPr algn="ctr"/>
            <a:endParaRPr lang="ru-RU" sz="1200" dirty="0">
              <a:solidFill>
                <a:srgbClr val="006600"/>
              </a:solidFill>
              <a:latin typeface="Baltica Sakha Unicode"/>
            </a:endParaRPr>
          </a:p>
        </p:txBody>
      </p:sp>
      <p:graphicFrame>
        <p:nvGraphicFramePr>
          <p:cNvPr id="19618" name="Group 1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3903132"/>
              </p:ext>
            </p:extLst>
          </p:nvPr>
        </p:nvGraphicFramePr>
        <p:xfrm>
          <a:off x="500042" y="1479206"/>
          <a:ext cx="6072230" cy="1359980"/>
        </p:xfrm>
        <a:graphic>
          <a:graphicData uri="http://schemas.openxmlformats.org/drawingml/2006/table">
            <a:tbl>
              <a:tblPr/>
              <a:tblGrid>
                <a:gridCol w="11218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12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01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01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28694"/>
                <a:gridCol w="1000132"/>
              </a:tblGrid>
              <a:tr h="31273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2016 – 2017 </a:t>
                      </a:r>
                      <a:r>
                        <a:rPr lang="ru-RU" sz="14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уч.год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средняя группа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7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2017– 2018 </a:t>
                      </a:r>
                      <a:r>
                        <a:rPr lang="ru-RU" sz="1400" spc="-7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уч.год</a:t>
                      </a:r>
                      <a:endParaRPr lang="ru-RU" sz="1400" spc="-7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7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старшая группа 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7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2018 – 2019</a:t>
                      </a:r>
                      <a:r>
                        <a:rPr lang="ru-RU" sz="1400" spc="-7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spc="-70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уч.год</a:t>
                      </a:r>
                      <a:endParaRPr lang="ru-RU" sz="1400" spc="-70" baseline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7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подготовительная группа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7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ДОУ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7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группе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7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ДОУ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7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группе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7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ДОУ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7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группе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25, 3%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24,6%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7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25%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7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23,7 </a:t>
                      </a:r>
                      <a:r>
                        <a:rPr lang="ru-RU" sz="1400" spc="-7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7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24,3%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7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22,2 </a:t>
                      </a:r>
                      <a:r>
                        <a:rPr lang="ru-RU" sz="1400" spc="-7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1619672"/>
            <a:ext cx="6172200" cy="1524000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rgbClr val="006600"/>
                </a:solidFill>
                <a:latin typeface="Baltica Sakha Unicode"/>
              </a:rPr>
              <a:t/>
            </a:r>
            <a:br>
              <a:rPr lang="ru-RU" sz="2400" b="1" i="1" dirty="0" smtClean="0">
                <a:solidFill>
                  <a:srgbClr val="006600"/>
                </a:solidFill>
                <a:latin typeface="Baltica Sakha Unicode"/>
              </a:rPr>
            </a:br>
            <a:r>
              <a:rPr lang="ru-RU" sz="2400" b="1" i="1" dirty="0" smtClean="0">
                <a:solidFill>
                  <a:srgbClr val="006600"/>
                </a:solidFill>
                <a:latin typeface="Baltica Sakha Unicode"/>
              </a:rPr>
              <a:t/>
            </a:r>
            <a:br>
              <a:rPr lang="ru-RU" sz="2400" b="1" i="1" dirty="0" smtClean="0">
                <a:solidFill>
                  <a:srgbClr val="006600"/>
                </a:solidFill>
                <a:latin typeface="Baltica Sakha Unicode"/>
              </a:rPr>
            </a:br>
            <a:r>
              <a:rPr lang="ru-RU" sz="2400" b="1" i="1" dirty="0" smtClean="0">
                <a:solidFill>
                  <a:srgbClr val="006600"/>
                </a:solidFill>
                <a:latin typeface="Baltica Sakha Unicode"/>
              </a:rPr>
              <a:t/>
            </a:r>
            <a:br>
              <a:rPr lang="ru-RU" sz="2400" b="1" i="1" dirty="0" smtClean="0">
                <a:solidFill>
                  <a:srgbClr val="006600"/>
                </a:solidFill>
                <a:latin typeface="Baltica Sakha Unicode"/>
              </a:rPr>
            </a:br>
            <a:r>
              <a:rPr lang="ru-RU" sz="2400" b="1" i="1" dirty="0" smtClean="0">
                <a:solidFill>
                  <a:srgbClr val="006600"/>
                </a:solidFill>
                <a:latin typeface="Baltica Sakha Unicode"/>
              </a:rPr>
              <a:t/>
            </a:r>
            <a:br>
              <a:rPr lang="ru-RU" sz="2400" b="1" i="1" dirty="0" smtClean="0">
                <a:solidFill>
                  <a:srgbClr val="006600"/>
                </a:solidFill>
                <a:latin typeface="Baltica Sakha Unicode"/>
              </a:rPr>
            </a:br>
            <a:r>
              <a:rPr lang="ru-RU" sz="2400" b="1" i="1" dirty="0" smtClean="0">
                <a:solidFill>
                  <a:srgbClr val="006600"/>
                </a:solidFill>
                <a:latin typeface="Baltica Sakha Unicode"/>
              </a:rPr>
              <a:t>Критерий  </a:t>
            </a:r>
            <a:r>
              <a:rPr lang="ru-RU" sz="2400" b="1" i="1" dirty="0">
                <a:solidFill>
                  <a:srgbClr val="006600"/>
                </a:solidFill>
                <a:latin typeface="Baltica Sakha Unicode"/>
              </a:rPr>
              <a:t>8.  </a:t>
            </a:r>
            <a:br>
              <a:rPr lang="ru-RU" sz="2400" b="1" i="1" dirty="0">
                <a:solidFill>
                  <a:srgbClr val="006600"/>
                </a:solidFill>
                <a:latin typeface="Baltica Sakha Unicode"/>
              </a:rPr>
            </a:br>
            <a:r>
              <a:rPr lang="ru-RU" sz="24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«Мониторинг удовлетворенности родителей (законных представителей) качеством предоставляемых услуг» </a:t>
            </a:r>
            <a:br>
              <a:rPr lang="ru-RU" sz="24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0070C0"/>
                </a:solidFill>
              </a:rPr>
              <a:t>Результаты  мониторинга удовлетворенности родителей</a:t>
            </a:r>
            <a:br>
              <a:rPr lang="ru-RU" sz="1600" dirty="0" smtClean="0">
                <a:solidFill>
                  <a:srgbClr val="0070C0"/>
                </a:solidFill>
              </a:rPr>
            </a:br>
            <a:r>
              <a:rPr lang="ru-RU" sz="1600" dirty="0" smtClean="0">
                <a:solidFill>
                  <a:srgbClr val="0070C0"/>
                </a:solidFill>
              </a:rPr>
              <a:t>(законных представителей)  качеством предоставляемых услуг </a:t>
            </a:r>
            <a:br>
              <a:rPr lang="ru-RU" sz="1600" dirty="0" smtClean="0">
                <a:solidFill>
                  <a:srgbClr val="0070C0"/>
                </a:solidFill>
              </a:rPr>
            </a:br>
            <a:r>
              <a:rPr lang="ru-RU" sz="1600" dirty="0" smtClean="0">
                <a:solidFill>
                  <a:srgbClr val="0070C0"/>
                </a:solidFill>
              </a:rPr>
              <a:t>воспитателя Афанасьевой Н.Г.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solidFill>
                  <a:srgbClr val="0070C0"/>
                </a:solidFill>
              </a:rPr>
              <a:t/>
            </a:r>
            <a:br>
              <a:rPr lang="ru-RU" sz="1600" dirty="0" smtClean="0">
                <a:solidFill>
                  <a:srgbClr val="0070C0"/>
                </a:solidFill>
              </a:rPr>
            </a:br>
            <a:r>
              <a:rPr lang="ru-RU" sz="1600" dirty="0" smtClean="0">
                <a:solidFill>
                  <a:srgbClr val="0070C0"/>
                </a:solidFill>
              </a:rPr>
              <a:t>(апрель 2019 г.) </a:t>
            </a:r>
            <a:endParaRPr lang="ru-RU" sz="1600" dirty="0">
              <a:solidFill>
                <a:srgbClr val="0070C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90" y="2143108"/>
          <a:ext cx="6172200" cy="6034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04" y="2928926"/>
            <a:ext cx="6311602" cy="1368152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>
                <a:solidFill>
                  <a:srgbClr val="006600"/>
                </a:solidFill>
                <a:latin typeface="Baltica Sakha Unicode"/>
              </a:rPr>
              <a:t>Критерий 9. </a:t>
            </a:r>
            <a:br>
              <a:rPr lang="ru-RU" sz="2400" b="1" i="1" dirty="0">
                <a:solidFill>
                  <a:srgbClr val="006600"/>
                </a:solidFill>
                <a:latin typeface="Baltica Sakha Unicode"/>
              </a:rPr>
            </a:br>
            <a:r>
              <a:rPr lang="ru-RU" sz="24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«Наличие публикаций, включая интернет-публикации» </a:t>
            </a:r>
            <a:r>
              <a:rPr lang="ru-RU" sz="28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2439503930"/>
              </p:ext>
            </p:extLst>
          </p:nvPr>
        </p:nvGraphicFramePr>
        <p:xfrm flipH="1">
          <a:off x="8901608" y="5004048"/>
          <a:ext cx="3168352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54392772"/>
              </p:ext>
            </p:extLst>
          </p:nvPr>
        </p:nvGraphicFramePr>
        <p:xfrm>
          <a:off x="500042" y="714348"/>
          <a:ext cx="5951013" cy="59122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09388">
                  <a:extLst>
                    <a:ext uri="{9D8B030D-6E8A-4147-A177-3AD203B41FA5}">
                      <a16:colId xmlns:a16="http://schemas.microsoft.com/office/drawing/2014/main" xmlns="" val="1337076173"/>
                    </a:ext>
                  </a:extLst>
                </a:gridCol>
                <a:gridCol w="2053125">
                  <a:extLst>
                    <a:ext uri="{9D8B030D-6E8A-4147-A177-3AD203B41FA5}">
                      <a16:colId xmlns:a16="http://schemas.microsoft.com/office/drawing/2014/main" xmlns="" val="397560641"/>
                    </a:ext>
                  </a:extLst>
                </a:gridCol>
                <a:gridCol w="2016931">
                  <a:extLst>
                    <a:ext uri="{9D8B030D-6E8A-4147-A177-3AD203B41FA5}">
                      <a16:colId xmlns:a16="http://schemas.microsoft.com/office/drawing/2014/main" xmlns="" val="2931782398"/>
                    </a:ext>
                  </a:extLst>
                </a:gridCol>
                <a:gridCol w="1071569">
                  <a:extLst>
                    <a:ext uri="{9D8B030D-6E8A-4147-A177-3AD203B41FA5}">
                      <a16:colId xmlns:a16="http://schemas.microsoft.com/office/drawing/2014/main" xmlns="" val="1008749800"/>
                    </a:ext>
                  </a:extLst>
                </a:gridCol>
              </a:tblGrid>
              <a:tr h="174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Год</a:t>
                      </a:r>
                      <a:r>
                        <a:rPr lang="ru-RU" sz="1400" kern="1200" baseline="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7407" marR="574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kern="1200" baseline="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публикации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7407" marR="574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 публикации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kern="12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7" marR="574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Данные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7407" marR="57407" marT="0" marB="0"/>
                </a:tc>
                <a:extLst>
                  <a:ext uri="{0D108BD9-81ED-4DB2-BD59-A6C34878D82A}">
                    <a16:rowId xmlns:a16="http://schemas.microsoft.com/office/drawing/2014/main" xmlns="" val="2183077250"/>
                  </a:ext>
                </a:extLst>
              </a:tr>
              <a:tr h="69619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2014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7" marR="5740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«Игровые технологии как средство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личностного развития детей дошкольного возраста  на основе якутских народных игр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7" marR="5740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Международная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Педагогическая ярмарка</a:t>
                      </a:r>
                    </a:p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номинация «Методическая копилка»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7" marR="5740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Диплом о публикации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7" marR="57407" marT="0" marB="0"/>
                </a:tc>
                <a:extLst>
                  <a:ext uri="{0D108BD9-81ED-4DB2-BD59-A6C34878D82A}">
                    <a16:rowId xmlns:a16="http://schemas.microsoft.com/office/drawing/2014/main" xmlns="" val="3318904244"/>
                  </a:ext>
                </a:extLst>
              </a:tr>
              <a:tr h="121834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7" marR="5740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«Игровые технологии как средство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личностного развития детей дошкольного возраста  на основе якутских народных игр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7" marR="5740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Сборник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 Международного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фестиваля авторских научно- методических разработок «Педагогическая инициатива»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7" marR="5740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УДК 37.0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ББК 74.04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 24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тираж  500 экз.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7" marR="57407" marT="0" marB="0"/>
                </a:tc>
                <a:extLst>
                  <a:ext uri="{0D108BD9-81ED-4DB2-BD59-A6C34878D82A}">
                    <a16:rowId xmlns:a16="http://schemas.microsoft.com/office/drawing/2014/main" xmlns="" val="2355932517"/>
                  </a:ext>
                </a:extLst>
              </a:tr>
              <a:tr h="121834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7" marR="5740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«Развитие коммуникативных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навыков у детей старшего дошкольного возраста через проектную деятельность»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7" marR="5740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Сборник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международной НПК «Современная педагогика: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от теории к практике»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7" marR="5740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УДК 37.0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ББК 74.04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56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тираж  500 экз. 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7" marR="57407" marT="0" marB="0"/>
                </a:tc>
              </a:tr>
              <a:tr h="121834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7" marR="5740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«Проектная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деятельность как инновационная технология  дошкольного образования»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7" marR="57407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Общественно – педагогический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журнал «Народное образование Якутии»  №2 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7" marR="5740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ISSN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0869-429</a:t>
                      </a:r>
                    </a:p>
                    <a:p>
                      <a:pPr algn="ctr"/>
                      <a:endParaRPr lang="en-US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тираж 2000 экз. 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7" marR="574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14838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2500298"/>
            <a:ext cx="6336704" cy="2016224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006600"/>
                </a:solidFill>
                <a:latin typeface="Baltica Sakha Unicode"/>
              </a:rPr>
              <a:t>Критерий </a:t>
            </a:r>
            <a:r>
              <a:rPr lang="ru-RU" sz="2400" b="1" i="1" dirty="0">
                <a:solidFill>
                  <a:srgbClr val="006600"/>
                </a:solidFill>
                <a:latin typeface="Baltica Sakha Unicode"/>
              </a:rPr>
              <a:t>10.  </a:t>
            </a:r>
            <a:br>
              <a:rPr lang="ru-RU" sz="2400" b="1" i="1" dirty="0">
                <a:solidFill>
                  <a:srgbClr val="006600"/>
                </a:solidFill>
                <a:latin typeface="Baltica Sakha Unicode"/>
              </a:rPr>
            </a:br>
            <a:r>
              <a:rPr lang="ru-RU" sz="24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«Внедрение авторских программ, методических пособий, игр, цифровых образовательных  ресурсов</a:t>
            </a: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92179272"/>
              </p:ext>
            </p:extLst>
          </p:nvPr>
        </p:nvGraphicFramePr>
        <p:xfrm>
          <a:off x="404664" y="1331640"/>
          <a:ext cx="6007100" cy="33508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6180">
                  <a:extLst>
                    <a:ext uri="{9D8B030D-6E8A-4147-A177-3AD203B41FA5}">
                      <a16:colId xmlns:a16="http://schemas.microsoft.com/office/drawing/2014/main" xmlns="" val="4247653389"/>
                    </a:ext>
                  </a:extLst>
                </a:gridCol>
                <a:gridCol w="2087245">
                  <a:extLst>
                    <a:ext uri="{9D8B030D-6E8A-4147-A177-3AD203B41FA5}">
                      <a16:colId xmlns:a16="http://schemas.microsoft.com/office/drawing/2014/main" xmlns="" val="2630145906"/>
                    </a:ext>
                  </a:extLst>
                </a:gridCol>
                <a:gridCol w="1463675">
                  <a:extLst>
                    <a:ext uri="{9D8B030D-6E8A-4147-A177-3AD203B41FA5}">
                      <a16:colId xmlns:a16="http://schemas.microsoft.com/office/drawing/2014/main" xmlns="" val="2712640870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 разработки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разработки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072186"/>
                  </a:ext>
                </a:extLst>
              </a:tr>
              <a:tr h="4743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Авторская настольно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– печатная игра «Узнай свой край»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Республиканский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конкурс на лучшую разработку игры на тему «Мой край родной  -Якутия»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Сертификат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участника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1506147"/>
                  </a:ext>
                </a:extLst>
              </a:tr>
              <a:tr h="4743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Учебно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– методическая разработка  «Перспективное тематическое планирование  «Тылы </a:t>
                      </a:r>
                      <a:r>
                        <a:rPr lang="ru-RU" sz="1400" baseline="0" dirty="0" err="1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сайыннарыы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»  для детей с 3 до 7 лет обучающихся на родном, якутском языке»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 педагогическом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совете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№3 23.03.2018 г.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385159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656" y="2123728"/>
            <a:ext cx="6264696" cy="2235267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006600"/>
                </a:solidFill>
                <a:latin typeface="Baltica Sakha Unicode"/>
              </a:rPr>
              <a:t> </a:t>
            </a:r>
            <a:r>
              <a:rPr lang="ru-RU" sz="2700" b="1" i="1" dirty="0" smtClean="0">
                <a:solidFill>
                  <a:srgbClr val="006600"/>
                </a:solidFill>
                <a:latin typeface="Baltica Sakha Unicode"/>
              </a:rPr>
              <a:t>Критерий  </a:t>
            </a:r>
            <a:r>
              <a:rPr lang="ru-RU" sz="2700" b="1" i="1" dirty="0">
                <a:solidFill>
                  <a:srgbClr val="006600"/>
                </a:solidFill>
                <a:latin typeface="Baltica Sakha Unicode"/>
              </a:rPr>
              <a:t>11. </a:t>
            </a:r>
            <a:br>
              <a:rPr lang="ru-RU" sz="2700" b="1" i="1" dirty="0">
                <a:solidFill>
                  <a:srgbClr val="006600"/>
                </a:solidFill>
                <a:latin typeface="Baltica Sakha Unicode"/>
              </a:rPr>
            </a:br>
            <a:r>
              <a:rPr lang="ru-RU" sz="27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«Выступления на научно-практических конференциях, </a:t>
            </a:r>
            <a:r>
              <a:rPr lang="ru-RU" sz="2700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педчтениях</a:t>
            </a:r>
            <a:r>
              <a:rPr lang="ru-RU" sz="27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, семинарах, секциях; проведение открытых НОД, </a:t>
            </a:r>
            <a:r>
              <a:rPr lang="ru-RU" sz="27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мастер </a:t>
            </a:r>
            <a:r>
              <a:rPr lang="ru-RU" sz="27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– классов» </a:t>
            </a:r>
            <a:br>
              <a:rPr lang="ru-RU" sz="27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7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01029509"/>
              </p:ext>
            </p:extLst>
          </p:nvPr>
        </p:nvGraphicFramePr>
        <p:xfrm>
          <a:off x="620688" y="1187624"/>
          <a:ext cx="5678389" cy="63925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9486">
                  <a:extLst>
                    <a:ext uri="{9D8B030D-6E8A-4147-A177-3AD203B41FA5}">
                      <a16:colId xmlns:a16="http://schemas.microsoft.com/office/drawing/2014/main" xmlns="" val="624832508"/>
                    </a:ext>
                  </a:extLst>
                </a:gridCol>
                <a:gridCol w="2080637">
                  <a:extLst>
                    <a:ext uri="{9D8B030D-6E8A-4147-A177-3AD203B41FA5}">
                      <a16:colId xmlns:a16="http://schemas.microsoft.com/office/drawing/2014/main" xmlns="" val="2772122960"/>
                    </a:ext>
                  </a:extLst>
                </a:gridCol>
                <a:gridCol w="1560973">
                  <a:extLst>
                    <a:ext uri="{9D8B030D-6E8A-4147-A177-3AD203B41FA5}">
                      <a16:colId xmlns:a16="http://schemas.microsoft.com/office/drawing/2014/main" xmlns="" val="3596144058"/>
                    </a:ext>
                  </a:extLst>
                </a:gridCol>
                <a:gridCol w="1157293">
                  <a:extLst>
                    <a:ext uri="{9D8B030D-6E8A-4147-A177-3AD203B41FA5}">
                      <a16:colId xmlns:a16="http://schemas.microsoft.com/office/drawing/2014/main" xmlns="" val="1441660106"/>
                    </a:ext>
                  </a:extLst>
                </a:gridCol>
              </a:tblGrid>
              <a:tr h="3657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Год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Мероприятие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выступления</a:t>
                      </a:r>
                      <a:endParaRPr lang="ru-RU" sz="14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88604947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Республиканская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выставка – ярмарка ассоциации  педагогов национальных групп и детских садов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Мастер – класс «Настольные национальные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игры»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Сертификат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7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2016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Республиканский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форум по филологическому образованию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Доклад «Проблемы обучения детей национальных групп русскому разговорному языку в условиях города»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Сертификат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7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2018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Республиканский семинар «Приобщение детей к 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олонхо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, как условие духовного развития личности дошкольника»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Доклад «Ознакомление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детей с </a:t>
                      </a:r>
                      <a:r>
                        <a:rPr lang="ru-RU" sz="1400" baseline="0" dirty="0" err="1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олонхо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через дидактическую игру»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Сертификат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7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2019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Республиканский форум работников ДО РС (Я) «Дошкольное образование: инвестиции в будущее»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Участие в работе секции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Сертификат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93772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8640" y="1595669"/>
            <a:ext cx="6172200" cy="6432715"/>
          </a:xfrm>
        </p:spPr>
        <p:txBody>
          <a:bodyPr>
            <a:normAutofit/>
          </a:bodyPr>
          <a:lstStyle/>
          <a:p>
            <a:pPr marL="0" indent="1588">
              <a:lnSpc>
                <a:spcPct val="80000"/>
              </a:lnSpc>
              <a:spcBef>
                <a:spcPts val="375"/>
              </a:spcBef>
              <a:buClrTx/>
              <a:buSzPct val="70000"/>
              <a:buNone/>
              <a:tabLst>
                <a:tab pos="0" algn="l"/>
                <a:tab pos="903288" algn="l"/>
                <a:tab pos="1808163" algn="l"/>
                <a:tab pos="2713038" algn="l"/>
                <a:tab pos="3617913" algn="l"/>
                <a:tab pos="4522788" algn="l"/>
                <a:tab pos="5427663" algn="l"/>
                <a:tab pos="6332538" algn="l"/>
                <a:tab pos="7237413" algn="l"/>
                <a:tab pos="8142288" algn="l"/>
                <a:tab pos="9047163" algn="l"/>
                <a:tab pos="9952038" algn="l"/>
                <a:tab pos="10856913" algn="l"/>
              </a:tabLst>
            </a:pPr>
            <a:endParaRPr lang="ru-RU" sz="3200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marL="0" indent="1588">
              <a:lnSpc>
                <a:spcPct val="80000"/>
              </a:lnSpc>
              <a:spcBef>
                <a:spcPts val="375"/>
              </a:spcBef>
              <a:buClrTx/>
              <a:buSzPct val="70000"/>
              <a:buNone/>
              <a:tabLst>
                <a:tab pos="0" algn="l"/>
                <a:tab pos="903288" algn="l"/>
                <a:tab pos="1808163" algn="l"/>
                <a:tab pos="2713038" algn="l"/>
                <a:tab pos="3617913" algn="l"/>
                <a:tab pos="4522788" algn="l"/>
                <a:tab pos="5427663" algn="l"/>
                <a:tab pos="6332538" algn="l"/>
                <a:tab pos="7237413" algn="l"/>
                <a:tab pos="8142288" algn="l"/>
                <a:tab pos="9047163" algn="l"/>
                <a:tab pos="9952038" algn="l"/>
                <a:tab pos="10856913" algn="l"/>
              </a:tabLst>
            </a:pPr>
            <a:endParaRPr lang="ru-RU" sz="3100" dirty="0" smtClean="0">
              <a:solidFill>
                <a:srgbClr val="006600"/>
              </a:solidFill>
              <a:latin typeface="Arial Narrow" pitchFamily="34" charset="0"/>
            </a:endParaRPr>
          </a:p>
          <a:p>
            <a:pPr marL="339725" indent="-338138" algn="ctr">
              <a:lnSpc>
                <a:spcPct val="80000"/>
              </a:lnSpc>
              <a:spcBef>
                <a:spcPts val="375"/>
              </a:spcBef>
              <a:buClrTx/>
              <a:buSzPct val="70000"/>
              <a:buNone/>
              <a:tabLst>
                <a:tab pos="339725" algn="l"/>
                <a:tab pos="903288" algn="l"/>
                <a:tab pos="1808163" algn="l"/>
                <a:tab pos="2713038" algn="l"/>
                <a:tab pos="3617913" algn="l"/>
                <a:tab pos="4522788" algn="l"/>
                <a:tab pos="5427663" algn="l"/>
                <a:tab pos="6332538" algn="l"/>
                <a:tab pos="7237413" algn="l"/>
                <a:tab pos="8142288" algn="l"/>
                <a:tab pos="9047163" algn="l"/>
                <a:tab pos="9952038" algn="l"/>
                <a:tab pos="10856913" algn="l"/>
              </a:tabLst>
            </a:pPr>
            <a:r>
              <a:rPr lang="ru-RU" sz="2400" b="1" i="1" dirty="0">
                <a:solidFill>
                  <a:srgbClr val="006600"/>
                </a:solidFill>
                <a:latin typeface="Baltica Sakha Unicode"/>
              </a:rPr>
              <a:t>Критерий 1. </a:t>
            </a:r>
            <a:endParaRPr lang="ru-RU" sz="2400" b="1" i="1" dirty="0" smtClean="0">
              <a:solidFill>
                <a:srgbClr val="006600"/>
              </a:solidFill>
              <a:latin typeface="Baltica Sakha Unicode"/>
            </a:endParaRPr>
          </a:p>
          <a:p>
            <a:pPr marL="339725" indent="-338138" algn="ctr">
              <a:lnSpc>
                <a:spcPct val="80000"/>
              </a:lnSpc>
              <a:spcBef>
                <a:spcPts val="375"/>
              </a:spcBef>
              <a:buClrTx/>
              <a:buSzPct val="70000"/>
              <a:buNone/>
              <a:tabLst>
                <a:tab pos="339725" algn="l"/>
                <a:tab pos="903288" algn="l"/>
                <a:tab pos="1808163" algn="l"/>
                <a:tab pos="2713038" algn="l"/>
                <a:tab pos="3617913" algn="l"/>
                <a:tab pos="4522788" algn="l"/>
                <a:tab pos="5427663" algn="l"/>
                <a:tab pos="6332538" algn="l"/>
                <a:tab pos="7237413" algn="l"/>
                <a:tab pos="8142288" algn="l"/>
                <a:tab pos="9047163" algn="l"/>
                <a:tab pos="9952038" algn="l"/>
                <a:tab pos="10856913" algn="l"/>
              </a:tabLst>
            </a:pPr>
            <a:r>
              <a:rPr lang="ru-RU" sz="2400" b="1" i="1" dirty="0">
                <a:solidFill>
                  <a:srgbClr val="006600"/>
                </a:solidFill>
                <a:latin typeface="Baltica Sakha Unicode"/>
              </a:rPr>
              <a:t/>
            </a:r>
            <a:br>
              <a:rPr lang="ru-RU" sz="2400" b="1" i="1" dirty="0">
                <a:solidFill>
                  <a:srgbClr val="006600"/>
                </a:solidFill>
                <a:latin typeface="Baltica Sakha Unicode"/>
              </a:rPr>
            </a:br>
            <a:r>
              <a:rPr lang="ru-RU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«Владение современными образовательными ИКТ технологиями»</a:t>
            </a:r>
          </a:p>
          <a:p>
            <a:pPr marL="339725" indent="-338138" algn="ctr">
              <a:lnSpc>
                <a:spcPct val="80000"/>
              </a:lnSpc>
              <a:spcBef>
                <a:spcPts val="375"/>
              </a:spcBef>
              <a:buClrTx/>
              <a:buSzPct val="70000"/>
              <a:buNone/>
              <a:tabLst>
                <a:tab pos="339725" algn="l"/>
                <a:tab pos="903288" algn="l"/>
                <a:tab pos="1808163" algn="l"/>
                <a:tab pos="2713038" algn="l"/>
                <a:tab pos="3617913" algn="l"/>
                <a:tab pos="4522788" algn="l"/>
                <a:tab pos="5427663" algn="l"/>
                <a:tab pos="6332538" algn="l"/>
                <a:tab pos="7237413" algn="l"/>
                <a:tab pos="8142288" algn="l"/>
                <a:tab pos="9047163" algn="l"/>
                <a:tab pos="9952038" algn="l"/>
                <a:tab pos="10856913" algn="l"/>
              </a:tabLst>
            </a:pPr>
            <a:endParaRPr lang="ru-RU" sz="3100" dirty="0" smtClean="0">
              <a:solidFill>
                <a:srgbClr val="333333"/>
              </a:solidFill>
              <a:latin typeface="Arial Narrow" pitchFamily="34" charset="0"/>
            </a:endParaRPr>
          </a:p>
          <a:p>
            <a:pPr marL="339725" indent="-338138" algn="ctr">
              <a:lnSpc>
                <a:spcPct val="80000"/>
              </a:lnSpc>
              <a:spcBef>
                <a:spcPts val="375"/>
              </a:spcBef>
              <a:buClrTx/>
              <a:buSzPct val="70000"/>
              <a:buNone/>
              <a:tabLst>
                <a:tab pos="339725" algn="l"/>
                <a:tab pos="903288" algn="l"/>
                <a:tab pos="1808163" algn="l"/>
                <a:tab pos="2713038" algn="l"/>
                <a:tab pos="3617913" algn="l"/>
                <a:tab pos="4522788" algn="l"/>
                <a:tab pos="5427663" algn="l"/>
                <a:tab pos="6332538" algn="l"/>
                <a:tab pos="7237413" algn="l"/>
                <a:tab pos="8142288" algn="l"/>
                <a:tab pos="9047163" algn="l"/>
                <a:tab pos="9952038" algn="l"/>
                <a:tab pos="10856913" algn="l"/>
              </a:tabLst>
            </a:pPr>
            <a:endParaRPr lang="ru-RU" sz="2200" dirty="0" smtClean="0">
              <a:solidFill>
                <a:srgbClr val="333333"/>
              </a:solidFill>
              <a:latin typeface="Arial Narrow" pitchFamily="34" charset="0"/>
              <a:ea typeface="Microsoft YaHei" charset="0"/>
              <a:cs typeface="Microsoft YaHei" charset="0"/>
            </a:endParaRPr>
          </a:p>
          <a:p>
            <a:pPr marL="339725" indent="-338138">
              <a:lnSpc>
                <a:spcPct val="80000"/>
              </a:lnSpc>
              <a:spcBef>
                <a:spcPts val="375"/>
              </a:spcBef>
              <a:buClrTx/>
              <a:buSzPct val="70000"/>
              <a:buFontTx/>
              <a:buNone/>
              <a:tabLst>
                <a:tab pos="339725" algn="l"/>
                <a:tab pos="903288" algn="l"/>
                <a:tab pos="1808163" algn="l"/>
                <a:tab pos="2713038" algn="l"/>
                <a:tab pos="3617913" algn="l"/>
                <a:tab pos="4522788" algn="l"/>
                <a:tab pos="5427663" algn="l"/>
                <a:tab pos="6332538" algn="l"/>
                <a:tab pos="7237413" algn="l"/>
                <a:tab pos="8142288" algn="l"/>
                <a:tab pos="9047163" algn="l"/>
                <a:tab pos="9952038" algn="l"/>
                <a:tab pos="10856913" algn="l"/>
              </a:tabLst>
            </a:pPr>
            <a:endParaRPr lang="ru-RU" sz="2200" dirty="0" smtClean="0">
              <a:solidFill>
                <a:schemeClr val="tx2"/>
              </a:solidFill>
              <a:latin typeface="Arial Narrow" pitchFamily="34" charset="0"/>
              <a:ea typeface="Microsoft YaHei" charset="0"/>
              <a:cs typeface="Microsoft YaHei" charset="0"/>
            </a:endParaRPr>
          </a:p>
          <a:p>
            <a:pPr marL="339725" indent="-338138">
              <a:lnSpc>
                <a:spcPct val="80000"/>
              </a:lnSpc>
              <a:spcBef>
                <a:spcPts val="375"/>
              </a:spcBef>
              <a:buClrTx/>
              <a:buSzPct val="70000"/>
              <a:buFontTx/>
              <a:buNone/>
              <a:tabLst>
                <a:tab pos="339725" algn="l"/>
                <a:tab pos="903288" algn="l"/>
                <a:tab pos="1808163" algn="l"/>
                <a:tab pos="2713038" algn="l"/>
                <a:tab pos="3617913" algn="l"/>
                <a:tab pos="4522788" algn="l"/>
                <a:tab pos="5427663" algn="l"/>
                <a:tab pos="6332538" algn="l"/>
                <a:tab pos="7237413" algn="l"/>
                <a:tab pos="8142288" algn="l"/>
                <a:tab pos="9047163" algn="l"/>
                <a:tab pos="9952038" algn="l"/>
                <a:tab pos="10856913" algn="l"/>
              </a:tabLst>
            </a:pPr>
            <a:endParaRPr lang="ru-RU" sz="1600" dirty="0">
              <a:solidFill>
                <a:schemeClr val="tx2"/>
              </a:solidFill>
              <a:latin typeface="Arial Narrow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90231222"/>
              </p:ext>
            </p:extLst>
          </p:nvPr>
        </p:nvGraphicFramePr>
        <p:xfrm>
          <a:off x="428604" y="4286248"/>
          <a:ext cx="6000791" cy="18541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3323">
                  <a:extLst>
                    <a:ext uri="{9D8B030D-6E8A-4147-A177-3AD203B41FA5}">
                      <a16:colId xmlns:a16="http://schemas.microsoft.com/office/drawing/2014/main" xmlns="" val="1066526168"/>
                    </a:ext>
                  </a:extLst>
                </a:gridCol>
                <a:gridCol w="2964873">
                  <a:extLst>
                    <a:ext uri="{9D8B030D-6E8A-4147-A177-3AD203B41FA5}">
                      <a16:colId xmlns:a16="http://schemas.microsoft.com/office/drawing/2014/main" xmlns="" val="2144170104"/>
                    </a:ext>
                  </a:extLst>
                </a:gridCol>
                <a:gridCol w="2682595">
                  <a:extLst>
                    <a:ext uri="{9D8B030D-6E8A-4147-A177-3AD203B41FA5}">
                      <a16:colId xmlns:a16="http://schemas.microsoft.com/office/drawing/2014/main" xmlns="" val="2025092785"/>
                    </a:ext>
                  </a:extLst>
                </a:gridCol>
              </a:tblGrid>
              <a:tr h="2744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5375" marR="85375" marT="42688" marB="4268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разработки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5375" marR="85375" marT="42688" marB="4268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Адрес размещения</a:t>
                      </a:r>
                      <a:endParaRPr lang="ru-RU" sz="14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5375" marR="85375" marT="42688" marB="42688"/>
                </a:tc>
                <a:extLst>
                  <a:ext uri="{0D108BD9-81ED-4DB2-BD59-A6C34878D82A}">
                    <a16:rowId xmlns:a16="http://schemas.microsoft.com/office/drawing/2014/main" xmlns="" val="1470927493"/>
                  </a:ext>
                </a:extLst>
              </a:tr>
              <a:tr h="445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5375" marR="85375" marT="42688" marB="42688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Ведение личного сайта  в социальной сети работников образования </a:t>
                      </a:r>
                      <a:r>
                        <a:rPr lang="en-US" sz="1400" u="sng" kern="1200" dirty="0" err="1">
                          <a:effectLst/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nsportal</a:t>
                      </a:r>
                      <a:r>
                        <a:rPr lang="ru-RU" sz="1400" u="sng" kern="1200" dirty="0">
                          <a:effectLst/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.</a:t>
                      </a:r>
                      <a:r>
                        <a:rPr lang="en-US" sz="1400" u="sng" kern="1200" dirty="0" err="1">
                          <a:effectLst/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ru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85375" marR="85375" marT="42688" marB="426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https://nsportal.ru/nyurgustana-afanaseva</a:t>
                      </a:r>
                      <a:r>
                        <a:rPr lang="ru-RU" sz="14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85375" marR="85375" marT="42688" marB="42688"/>
                </a:tc>
                <a:extLst>
                  <a:ext uri="{0D108BD9-81ED-4DB2-BD59-A6C34878D82A}">
                    <a16:rowId xmlns:a16="http://schemas.microsoft.com/office/drawing/2014/main" xmlns="" val="2602948861"/>
                  </a:ext>
                </a:extLst>
              </a:tr>
              <a:tr h="455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5375" marR="85375" marT="42688" marB="42688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Ведение странички группы </a:t>
                      </a:r>
                      <a:r>
                        <a:rPr lang="ru-RU" sz="14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400" kern="1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Сайдыы</a:t>
                      </a:r>
                      <a:r>
                        <a:rPr lang="ru-RU" sz="14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</a:t>
                      </a: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сайте ДОУ 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85375" marR="85375" marT="42688" marB="42688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http://detsad7.yaguo.ru/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сайдыы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/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85375" marR="85375" marT="42688" marB="42688"/>
                </a:tc>
                <a:extLst>
                  <a:ext uri="{0D108BD9-81ED-4DB2-BD59-A6C34878D82A}">
                    <a16:rowId xmlns:a16="http://schemas.microsoft.com/office/drawing/2014/main" xmlns="" val="377643922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8" y="3143240"/>
            <a:ext cx="64087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12. </a:t>
            </a:r>
            <a:br>
              <a:rPr lang="ru-RU" sz="28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«Участие в профессиональных конкурсах»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4744" y="2987825"/>
            <a:ext cx="52565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 13. </a:t>
            </a:r>
            <a:br>
              <a:rPr lang="ru-RU" sz="28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«Общественная деятельность»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08953650"/>
              </p:ext>
            </p:extLst>
          </p:nvPr>
        </p:nvGraphicFramePr>
        <p:xfrm>
          <a:off x="476672" y="683568"/>
          <a:ext cx="5881286" cy="51206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38244">
                  <a:extLst>
                    <a:ext uri="{9D8B030D-6E8A-4147-A177-3AD203B41FA5}">
                      <a16:colId xmlns:a16="http://schemas.microsoft.com/office/drawing/2014/main" xmlns="" val="3932576815"/>
                    </a:ext>
                  </a:extLst>
                </a:gridCol>
                <a:gridCol w="2243042">
                  <a:extLst>
                    <a:ext uri="{9D8B030D-6E8A-4147-A177-3AD203B41FA5}">
                      <a16:colId xmlns:a16="http://schemas.microsoft.com/office/drawing/2014/main" xmlns="" val="2069273496"/>
                    </a:ext>
                  </a:extLst>
                </a:gridCol>
              </a:tblGrid>
              <a:tr h="219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Форма деятельности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Подтверждающий документ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57140380"/>
                  </a:ext>
                </a:extLst>
              </a:tr>
              <a:tr h="4539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Ежегодное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сотрудничество с НВК «Саха» в съемках детской программы «</a:t>
                      </a:r>
                      <a:r>
                        <a:rPr lang="ru-RU" sz="14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Биьикчээн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 в виде: 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подбора актуальных тем для сюжета по воспитанию и образованию детей дошкольного возраста;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организации съемок передачи  в группе;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консультации  по подбору дидактического материала к передачам. 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Справки  ГБУ РС (Я) НВК («Саха»)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39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Наставничество над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молодыми педагогами ДОУ: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 – 2015  г.г. наставничество над Максимовой Э.И. 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 – 2019 г.г. наставничество над Ксенофонтовой Г.П.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Диплом победителя во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внутрисадовском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профессиональном 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конкурсе «Наставник и я»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39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Активное участие в мероприятиях АОУ РС (Я) ДПО ИРО и ПК  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None/>
                      </a:pPr>
                      <a:endParaRPr lang="ru-RU" sz="1400" baseline="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None/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Благодарственное письмо АОУ РС (Я) ДПО ИРО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ПК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39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Активное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участие в работе Ассоциации педагогов национальных групп и детских садов г. Якутска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Благодарственное письмо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7501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0688" y="2555776"/>
            <a:ext cx="60486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14. </a:t>
            </a:r>
            <a:br>
              <a:rPr lang="ru-RU" sz="24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«Звания, награды, поощрения, </a:t>
            </a:r>
          </a:p>
          <a:p>
            <a:pPr algn="ctr"/>
            <a:r>
              <a:rPr lang="ru-RU" sz="24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благодарность»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40547438"/>
              </p:ext>
            </p:extLst>
          </p:nvPr>
        </p:nvGraphicFramePr>
        <p:xfrm>
          <a:off x="620688" y="1259633"/>
          <a:ext cx="5847358" cy="562557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79552">
                  <a:extLst>
                    <a:ext uri="{9D8B030D-6E8A-4147-A177-3AD203B41FA5}">
                      <a16:colId xmlns:a16="http://schemas.microsoft.com/office/drawing/2014/main" xmlns="" val="1011188327"/>
                    </a:ext>
                  </a:extLst>
                </a:gridCol>
                <a:gridCol w="4467806">
                  <a:extLst>
                    <a:ext uri="{9D8B030D-6E8A-4147-A177-3AD203B41FA5}">
                      <a16:colId xmlns:a16="http://schemas.microsoft.com/office/drawing/2014/main" xmlns="" val="2600246088"/>
                    </a:ext>
                  </a:extLst>
                </a:gridCol>
              </a:tblGrid>
              <a:tr h="20031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Награда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92812729"/>
                  </a:ext>
                </a:extLst>
              </a:tr>
              <a:tr h="21591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Муниципальный уровень 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72646929"/>
                  </a:ext>
                </a:extLst>
              </a:tr>
              <a:tr h="40062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г. 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Грамота Управления образования Окружной администрации г. Якутска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43290725"/>
                  </a:ext>
                </a:extLst>
              </a:tr>
              <a:tr h="40062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2017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Почетная грамота Главы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Окружной администрации                 г. Якутска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70061467"/>
                  </a:ext>
                </a:extLst>
              </a:tr>
              <a:tr h="50732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2017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Почетная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грамота ЯГТО профсоюза работников образования и науки РФ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15099054"/>
                  </a:ext>
                </a:extLst>
              </a:tr>
              <a:tr h="24482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Республиканский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уровень 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534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2002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Почетная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грамота МО РС (Я)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534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2003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Знак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Отличник образования РС (Я)»</a:t>
                      </a:r>
                    </a:p>
                  </a:txBody>
                  <a:tcPr marL="68580" marR="68580" marT="0" marB="0"/>
                </a:tc>
              </a:tr>
              <a:tr h="3210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2008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г. 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Почетная грамота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ДПО РС (Я) АОУ ИРО и  ПК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71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г.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Знак «За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вклад в развитие района»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2012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Благодарность Председателя ГС (Ил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Тумэн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РС (Я)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732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2012 г.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Почетная грамота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Департамента по делам народов </a:t>
                      </a:r>
                    </a:p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РС (Я)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732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2015 г.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Знак «За вклад в развитии дошкольного образования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РС (Я)»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3084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Российский уровень 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732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2007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Почетный работник сферы общего образования РФ»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317304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4704" y="2843808"/>
            <a:ext cx="59046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15. </a:t>
            </a:r>
            <a:br>
              <a:rPr lang="ru-RU" sz="24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Повышение квалификации»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06263593"/>
              </p:ext>
            </p:extLst>
          </p:nvPr>
        </p:nvGraphicFramePr>
        <p:xfrm>
          <a:off x="764704" y="899592"/>
          <a:ext cx="5521815" cy="319340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64098">
                  <a:extLst>
                    <a:ext uri="{9D8B030D-6E8A-4147-A177-3AD203B41FA5}">
                      <a16:colId xmlns:a16="http://schemas.microsoft.com/office/drawing/2014/main" xmlns="" val="2211808544"/>
                    </a:ext>
                  </a:extLst>
                </a:gridCol>
                <a:gridCol w="2507925">
                  <a:extLst>
                    <a:ext uri="{9D8B030D-6E8A-4147-A177-3AD203B41FA5}">
                      <a16:colId xmlns:a16="http://schemas.microsoft.com/office/drawing/2014/main" xmlns="" val="2542394643"/>
                    </a:ext>
                  </a:extLst>
                </a:gridCol>
                <a:gridCol w="1849792">
                  <a:extLst>
                    <a:ext uri="{9D8B030D-6E8A-4147-A177-3AD203B41FA5}">
                      <a16:colId xmlns:a16="http://schemas.microsoft.com/office/drawing/2014/main" xmlns="" val="1265996424"/>
                    </a:ext>
                  </a:extLst>
                </a:gridCol>
              </a:tblGrid>
              <a:tr h="294346">
                <a:tc>
                  <a:txBody>
                    <a:bodyPr/>
                    <a:lstStyle/>
                    <a:p>
                      <a:pPr algn="ctr" eaLnBrk="0" fontAlgn="base" hangingPunct="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0207" marR="60207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Курсы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0207" marR="60207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Свидетельство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0207" marR="60207" marT="0" marB="0"/>
                </a:tc>
                <a:extLst>
                  <a:ext uri="{0D108BD9-81ED-4DB2-BD59-A6C34878D82A}">
                    <a16:rowId xmlns:a16="http://schemas.microsoft.com/office/drawing/2014/main" xmlns="" val="2286975400"/>
                  </a:ext>
                </a:extLst>
              </a:tr>
              <a:tr h="73586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Июнь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207" marR="6020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А0У ДПО РС (Я) ИРО и ПК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г. Якутск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Фундаментальные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курсы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207" marR="6020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140 часов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Свидетельство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№782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207" marR="60207" marT="0" marB="0"/>
                </a:tc>
                <a:extLst>
                  <a:ext uri="{0D108BD9-81ED-4DB2-BD59-A6C34878D82A}">
                    <a16:rowId xmlns:a16="http://schemas.microsoft.com/office/drawing/2014/main" xmlns="" val="4035850933"/>
                  </a:ext>
                </a:extLst>
              </a:tr>
              <a:tr h="117738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Сентябрь 2018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207" marR="6020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А0У ДПО РС (Я) ИРО и ПК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г. Якутск</a:t>
                      </a:r>
                    </a:p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«Приобщение детей к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олонхо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как условие духовного развития личности дошкольников»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207" marR="60207" marT="0" marB="0"/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lain" startAt="72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часа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достоверение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№ 77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57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207" marR="60207" marT="0" marB="0"/>
                </a:tc>
                <a:extLst>
                  <a:ext uri="{0D108BD9-81ED-4DB2-BD59-A6C34878D82A}">
                    <a16:rowId xmlns:a16="http://schemas.microsoft.com/office/drawing/2014/main" xmlns="" val="600697127"/>
                  </a:ext>
                </a:extLst>
              </a:tr>
              <a:tr h="88303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Март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207" marR="6020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ООО «Развивающие  игры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Воскобовича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Г. Якутск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207" marR="6020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36 часов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Сертификат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207" marR="60207" marT="0" marB="0"/>
                </a:tc>
                <a:extLst>
                  <a:ext uri="{0D108BD9-81ED-4DB2-BD59-A6C34878D82A}">
                    <a16:rowId xmlns:a16="http://schemas.microsoft.com/office/drawing/2014/main" xmlns="" val="1765892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71391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8640" y="755576"/>
            <a:ext cx="6525344" cy="8028384"/>
          </a:xfrm>
        </p:spPr>
        <p:txBody>
          <a:bodyPr>
            <a:noAutofit/>
          </a:bodyPr>
          <a:lstStyle/>
          <a:p>
            <a:pPr marL="25718" indent="0">
              <a:buClr>
                <a:schemeClr val="tx2"/>
              </a:buClr>
              <a:buNone/>
            </a:pPr>
            <a:endParaRPr lang="ru-RU" sz="2000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>
              <a:buClr>
                <a:schemeClr val="tx2"/>
              </a:buClr>
              <a:buNone/>
            </a:pPr>
            <a:endParaRPr lang="ru-RU" sz="2000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v"/>
            </a:pPr>
            <a:endParaRPr lang="ru-RU" sz="2000" b="1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marL="25718" indent="0" algn="ctr">
              <a:buNone/>
            </a:pPr>
            <a:r>
              <a:rPr lang="ru-RU" sz="2400" b="1" i="1" dirty="0">
                <a:solidFill>
                  <a:srgbClr val="006600"/>
                </a:solidFill>
                <a:latin typeface="Baltica Sakha Unicode"/>
              </a:rPr>
              <a:t>Критерий  2. </a:t>
            </a:r>
            <a:br>
              <a:rPr lang="ru-RU" sz="2400" b="1" i="1" dirty="0">
                <a:solidFill>
                  <a:srgbClr val="006600"/>
                </a:solidFill>
                <a:latin typeface="Baltica Sakha Unicode"/>
              </a:rPr>
            </a:br>
            <a:r>
              <a:rPr lang="ru-RU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«Организация предметно – развивающей среды и методическое оснащение группы</a:t>
            </a:r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25718" indent="0" algn="ctr">
              <a:buNone/>
            </a:pPr>
            <a:endParaRPr lang="en-US" sz="1600" b="1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718" indent="0" algn="ctr">
              <a:buNone/>
            </a:pPr>
            <a:r>
              <a:rPr lang="ru-RU" sz="1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Паспорт группы размещен на сайте </a:t>
            </a:r>
          </a:p>
          <a:p>
            <a:pPr marL="25718" indent="0" algn="ctr">
              <a:buNone/>
            </a:pPr>
            <a:r>
              <a:rPr lang="ru-RU" sz="1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«Социальный портал работников образования» </a:t>
            </a:r>
          </a:p>
          <a:p>
            <a:pPr marL="25718" indent="0" algn="ctr">
              <a:buNone/>
            </a:pPr>
            <a:endParaRPr lang="ru-RU" sz="1600" b="1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718" indent="0" algn="ctr">
              <a:buNone/>
            </a:pPr>
            <a:r>
              <a:rPr lang="ru-RU" sz="1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24843271"/>
              </p:ext>
            </p:extLst>
          </p:nvPr>
        </p:nvGraphicFramePr>
        <p:xfrm>
          <a:off x="642918" y="4786314"/>
          <a:ext cx="5737840" cy="227222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46718">
                  <a:extLst>
                    <a:ext uri="{9D8B030D-6E8A-4147-A177-3AD203B41FA5}">
                      <a16:colId xmlns:a16="http://schemas.microsoft.com/office/drawing/2014/main" xmlns="" val="1738600306"/>
                    </a:ext>
                  </a:extLst>
                </a:gridCol>
                <a:gridCol w="2596554">
                  <a:extLst>
                    <a:ext uri="{9D8B030D-6E8A-4147-A177-3AD203B41FA5}">
                      <a16:colId xmlns:a16="http://schemas.microsoft.com/office/drawing/2014/main" xmlns="" val="2796654698"/>
                    </a:ext>
                  </a:extLst>
                </a:gridCol>
                <a:gridCol w="2594568">
                  <a:extLst>
                    <a:ext uri="{9D8B030D-6E8A-4147-A177-3AD203B41FA5}">
                      <a16:colId xmlns:a16="http://schemas.microsoft.com/office/drawing/2014/main" xmlns="" val="1809471779"/>
                    </a:ext>
                  </a:extLst>
                </a:gridCol>
              </a:tblGrid>
              <a:tr h="3004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5718" indent="0" algn="ctr">
                        <a:buNone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Паспорт группы размещен на сайте </a:t>
                      </a:r>
                    </a:p>
                    <a:p>
                      <a:pPr marL="25718" indent="0" algn="ctr">
                        <a:buNone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«Социальный портал работников образования»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8000"/>
                          </a:solidFill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https://nsportal.ru/detskiy-sad/raznoe/2019/04/25/pasport-gruppy</a:t>
                      </a:r>
                      <a:endParaRPr lang="ru-RU" sz="1400" b="1" dirty="0" smtClean="0">
                        <a:solidFill>
                          <a:srgbClr val="008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04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5718" indent="0" algn="ctr">
                        <a:buNone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Паспорт группы размещен на сайте 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детского сада 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323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Участие в смотре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конкурсе ППРС в МБДОУ ЦРР – Д/с№7 «Остров сокровищ»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Диплом за лучшую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этнокультурную среду группы в смотре – конкурсе ППРС ДОУ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0539557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Desktop\метод документы\аттестация\Аттестация 2018-19\АНГ\1\1 0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56" y="1142976"/>
            <a:ext cx="5572164" cy="74600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54295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28604" y="1571604"/>
            <a:ext cx="609674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 3. </a:t>
            </a:r>
            <a:br>
              <a:rPr lang="ru-RU" sz="24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«Кружковая работа</a:t>
            </a:r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endParaRPr lang="ru-RU" sz="24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Материал представлен на сайте</a:t>
            </a:r>
          </a:p>
          <a:p>
            <a:pPr algn="ctr"/>
            <a:r>
              <a:rPr lang="ru-RU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«Социальный портал работников образования» </a:t>
            </a:r>
          </a:p>
          <a:p>
            <a:pPr algn="ctr"/>
            <a:r>
              <a:rPr lang="en-US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https://nsportal.ru/detskiy-sad/okruzhayushchiy-mir/2019/04/25/proektnaya-deyatelnost-kak-sredstvo-poiskovoy</a:t>
            </a:r>
            <a:endParaRPr lang="ru-RU" sz="14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Материал представлен на сайте ДОУ</a:t>
            </a:r>
          </a:p>
          <a:p>
            <a:pPr algn="ctr"/>
            <a:r>
              <a:rPr lang="en-US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http://detsad7.yaguo.ru/wp-content/uploads/2014/06/</a:t>
            </a:r>
            <a:r>
              <a:rPr lang="ru-RU" sz="14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Презентация-кружковой-работы</a:t>
            </a:r>
            <a:r>
              <a:rPr lang="ru-RU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sz="14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pptx</a:t>
            </a:r>
            <a:r>
              <a:rPr lang="ru-RU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14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16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2656" y="1619672"/>
            <a:ext cx="616817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 4.  </a:t>
            </a:r>
            <a:br>
              <a:rPr lang="ru-RU" sz="24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«Привлечение </a:t>
            </a:r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родителей</a:t>
            </a:r>
          </a:p>
          <a:p>
            <a:pPr algn="ctr"/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(законных представителей) </a:t>
            </a:r>
            <a:endParaRPr lang="ru-RU" sz="24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образовательной деятельности</a:t>
            </a:r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endParaRPr lang="ru-RU" sz="24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Материал по работе с родителями «План работы с родителями» размещен на сайте «Социальный портал работников образования» </a:t>
            </a:r>
          </a:p>
          <a:p>
            <a:pPr algn="ctr"/>
            <a:r>
              <a:rPr lang="en-US" sz="1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https://nsportal.ru/detskiy-sad/raznoe/2019/04/25/plan-raboty-s-roditelyami</a:t>
            </a:r>
            <a:endParaRPr lang="ru-RU" sz="14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Материал по работе с родителями «План работы с родителями» размещен на сайте ДОУ</a:t>
            </a:r>
          </a:p>
          <a:p>
            <a:pPr algn="ctr"/>
            <a:r>
              <a:rPr lang="en-US" sz="1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http://detsad7.yaguo.ru/wp-content/uploads/2014/06/</a:t>
            </a:r>
            <a:r>
              <a:rPr lang="ru-RU" sz="1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План-с-родителями.</a:t>
            </a:r>
            <a:r>
              <a:rPr lang="en-US" sz="14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docx</a:t>
            </a:r>
            <a:r>
              <a:rPr lang="ru-RU" sz="1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14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04" y="3000364"/>
            <a:ext cx="6172200" cy="2428892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006600"/>
                </a:solidFill>
                <a:latin typeface="Baltica Sakha Unicode"/>
              </a:rPr>
              <a:t>Критерий 5. </a:t>
            </a:r>
            <a:br>
              <a:rPr lang="ru-RU" sz="2400" b="1" i="1" dirty="0">
                <a:solidFill>
                  <a:srgbClr val="006600"/>
                </a:solidFill>
                <a:latin typeface="Baltica Sakha Unicode"/>
              </a:rPr>
            </a:br>
            <a:r>
              <a:rPr lang="ru-RU" sz="24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«Участие в работе с социумом»</a:t>
            </a:r>
            <a:b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План работы с социумом представлен на сайте «Социальный портал работников образования» </a:t>
            </a:r>
            <a:r>
              <a:rPr lang="ru-RU" sz="1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https://nsportal.ru/detskiy-sad/raznoe/2019/04/25/plan-raboty-s-sotsiumom</a:t>
            </a:r>
            <a:r>
              <a:rPr lang="ru-RU" sz="1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656" y="2483768"/>
            <a:ext cx="6172200" cy="1524000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>
                <a:solidFill>
                  <a:srgbClr val="006600"/>
                </a:solidFill>
                <a:latin typeface="Baltica Sakha Unicode"/>
              </a:rPr>
              <a:t>Критерий </a:t>
            </a:r>
            <a:r>
              <a:rPr lang="ru-RU" sz="2400" b="1" i="1" dirty="0" smtClean="0">
                <a:solidFill>
                  <a:srgbClr val="006600"/>
                </a:solidFill>
                <a:latin typeface="Baltica Sakha Unicode"/>
              </a:rPr>
              <a:t>6. </a:t>
            </a:r>
            <a:r>
              <a:rPr lang="ru-RU" sz="2400" b="1" i="1" dirty="0">
                <a:solidFill>
                  <a:srgbClr val="006600"/>
                </a:solidFill>
                <a:latin typeface="Baltica Sakha Unicode"/>
              </a:rPr>
              <a:t/>
            </a:r>
            <a:br>
              <a:rPr lang="ru-RU" sz="2400" b="1" i="1" dirty="0">
                <a:solidFill>
                  <a:srgbClr val="006600"/>
                </a:solidFill>
                <a:latin typeface="Baltica Sakha Unicode"/>
              </a:rPr>
            </a:br>
            <a:r>
              <a:rPr lang="ru-RU" sz="24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«Позитивная динамика (количественная) участия воспитанников в конкурсах, олимпиадах, соревнованиях» </a:t>
            </a:r>
            <a:br>
              <a:rPr lang="ru-RU" sz="24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199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80" y="357158"/>
          <a:ext cx="6000792" cy="8313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4380"/>
                <a:gridCol w="3286148"/>
                <a:gridCol w="2000264"/>
              </a:tblGrid>
              <a:tr h="37505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конкурса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5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Муниципальный уровень 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7505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2014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Городской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конкурс детских работ «Животные Арктики»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Диплом 3 место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50">
                <a:tc rowSpan="5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2015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Окружной чемпионат  по русским шашкам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Грамота 1 место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50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Городской чемпионат по русским шашкам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Грамота 2 место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50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Окружной конкурс чтецов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Грамота 2 место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50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Городской конкурс по информатике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Диплом 1 место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50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Городской конкурс рисунков «П. Дмитриев –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Туутук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– детям»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Диплом за лучшую работу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5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2017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Городской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конкурс чтецов по произведениям П.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Тобурокова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Диплом 1 место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50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Окружной конкурс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«Лучший чтец»  для детей якутских групп и детских садов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Диплом 1 место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50">
                <a:tc vMerge="1"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Горордской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конкурс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риторике «Аман ос» для детей якутских групп и детских садов 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Диплом 3 степени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5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Окружной чемпионат по ДИП Сонор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Диплом 3 степени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50">
                <a:tc rowSpan="2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Окружной чемпионат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национальным настольным играм , личное первенство «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хабылык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»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Грамота 1 место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50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Окружной чемпионат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национальным настольным играм , личное первенство «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куорчэх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»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Грамота 3 место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5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Республиканский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уровень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5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 республиканский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конкурс – фестиваль «Зима начинается с Якутии»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Сертификаты участников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5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республиканский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конкурс – фестиваль «Зима начинается с Якутии»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Лауреаты 1 степени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5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Международный уровень 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5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2015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международный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конкурс – форум «Бриллиантовые нотки»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Сертификаты участников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5555</TotalTime>
  <Words>1227</Words>
  <Application>Microsoft Office PowerPoint</Application>
  <PresentationFormat>Экран (4:3)</PresentationFormat>
  <Paragraphs>316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Муниципальное  бюджетное дошкольное образовательное учреждение  «Центр развития ребенка – Детский сад № 7 «Остров сокровищ» городского округа «город  Якутск»  </vt:lpstr>
      <vt:lpstr>Слайд 2</vt:lpstr>
      <vt:lpstr>Слайд 3</vt:lpstr>
      <vt:lpstr>Слайд 4</vt:lpstr>
      <vt:lpstr>Слайд 5</vt:lpstr>
      <vt:lpstr>Слайд 6</vt:lpstr>
      <vt:lpstr>Критерий 5.   «Участие в работе с социумом»   План работы с социумом представлен на сайте «Социальный портал работников образования»  https://nsportal.ru/detskiy-sad/raznoe/2019/04/25/plan-raboty-s-sotsiumom      </vt:lpstr>
      <vt:lpstr>Критерий 6.   «Позитивная динамика (количественная) участия воспитанников в конкурсах, олимпиадах, соревнованиях»  </vt:lpstr>
      <vt:lpstr>Слайд 9</vt:lpstr>
      <vt:lpstr>Слайд 10</vt:lpstr>
      <vt:lpstr>Слайд 11</vt:lpstr>
      <vt:lpstr>    Критерий  8.    «Мониторинг удовлетворенности родителей (законных представителей) качеством предоставляемых услуг»  </vt:lpstr>
      <vt:lpstr>Результаты  мониторинга удовлетворенности родителей (законных представителей)  качеством предоставляемых услуг  воспитателя Афанасьевой Н.Г.   (апрель 2019 г.) </vt:lpstr>
      <vt:lpstr>Критерий 9.   «Наличие публикаций, включая интернет-публикации»  </vt:lpstr>
      <vt:lpstr>Слайд 15</vt:lpstr>
      <vt:lpstr>Критерий 10.    «Внедрение авторских программ, методических пособий, игр, цифровых образовательных  ресурсов»  </vt:lpstr>
      <vt:lpstr>Слайд 17</vt:lpstr>
      <vt:lpstr> Критерий  11.   «Выступления на научно-практических конференциях, педчтениях, семинарах, секциях; проведение открытых НОД,  мастер – классов»  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Grey Wolf</dc:creator>
  <cp:lastModifiedBy>user</cp:lastModifiedBy>
  <cp:revision>300</cp:revision>
  <cp:lastPrinted>2013-10-22T01:43:47Z</cp:lastPrinted>
  <dcterms:created xsi:type="dcterms:W3CDTF">2012-09-02T03:43:24Z</dcterms:created>
  <dcterms:modified xsi:type="dcterms:W3CDTF">2019-04-26T03:05:49Z</dcterms:modified>
</cp:coreProperties>
</file>